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27"/>
  </p:notesMasterIdLst>
  <p:sldIdLst>
    <p:sldId id="338" r:id="rId3"/>
    <p:sldId id="1175" r:id="rId4"/>
    <p:sldId id="1169" r:id="rId5"/>
    <p:sldId id="1150" r:id="rId6"/>
    <p:sldId id="1145" r:id="rId7"/>
    <p:sldId id="1103" r:id="rId8"/>
    <p:sldId id="1137" r:id="rId9"/>
    <p:sldId id="300" r:id="rId10"/>
    <p:sldId id="301" r:id="rId11"/>
    <p:sldId id="1170" r:id="rId12"/>
    <p:sldId id="336" r:id="rId13"/>
    <p:sldId id="326" r:id="rId14"/>
    <p:sldId id="327" r:id="rId15"/>
    <p:sldId id="1171" r:id="rId16"/>
    <p:sldId id="1172" r:id="rId17"/>
    <p:sldId id="1173" r:id="rId18"/>
    <p:sldId id="1174" r:id="rId19"/>
    <p:sldId id="322" r:id="rId20"/>
    <p:sldId id="313" r:id="rId21"/>
    <p:sldId id="333" r:id="rId22"/>
    <p:sldId id="1177" r:id="rId23"/>
    <p:sldId id="1178" r:id="rId24"/>
    <p:sldId id="1179" r:id="rId25"/>
    <p:sldId id="11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4474F"/>
    <a:srgbClr val="E9A139"/>
    <a:srgbClr val="FFC000"/>
    <a:srgbClr val="7C7E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2"/>
    <p:restoredTop sz="82161"/>
  </p:normalViewPr>
  <p:slideViewPr>
    <p:cSldViewPr snapToGrid="0">
      <p:cViewPr varScale="1">
        <p:scale>
          <a:sx n="50" d="100"/>
          <a:sy n="50" d="100"/>
        </p:scale>
        <p:origin x="984" y="176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ny/Library/CloudStorage/Dropbox-recreative/Johnny%20Chau/recreative%20projects/25-0011%20KI%202025%20Houston%20Area%20Survey%20Report/content/GHCP2501%20-%20Kinder%20Houston%20Area%20Survey%20-%20Tables%20and%20figures_20250405_TO%20DESIG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ny/Library/CloudStorage/Dropbox-recreative/Johnny%20Chau/recreative%20projects/25-0011%20KI%202025%20Houston%20Area%20Survey%20Report/content/GHCP2501%20-%20Kinder%20Houston%20Area%20Survey%20-%20Tables%20and%20figures_20250405_TO%20DESIG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ny/Library/CloudStorage/Dropbox-recreative/Johnny%20Chau/recreative%20projects/25-0011%20KI%202025%20Houston%20Area%20Survey%20Report/content/GHCP2501%20-%20Kinder%20Houston%20Area%20Survey%20-%20Tables%20and%20figures_20250405_TO%20DESIG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ny/Library/CloudStorage/Dropbox-recreative/Johnny%20Chau/recreative%20projects/25-0011%20KI%202025%20Houston%20Area%20Survey%20Report/content/GHCP2501%20-%20Kinder%20Houston%20Area%20Survey%20-%20Tables%20and%20figures_20250405_TO%20DESIGN-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ny/Library/CloudStorage/Dropbox-recreative/Johnny%20Chau/recreative%20projects/25-0011%20KI%202025%20Houston%20Area%20Survey%20Report/content/GHCP2501%20-%20Kinder%20Houston%20Area%20Survey%20-%20Tables%20and%20figures_20250405_TO%20DESIG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hnny/Library/CloudStorage/Dropbox-recreative/Johnny%20Chau/recreative%20projects/25-0011%20KI%202025%20Houston%20Area%20Survey%20Report/content/GHCP2501%20-%20Kinder%20Houston%20Area%20Survey%20-%20Tables%20and%20figures_20250405_TO%20DESIGN-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63297776789009E-2"/>
          <c:y val="0.214759468323373"/>
          <c:w val="0.88742624612467047"/>
          <c:h val="0.745256690783834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PowerPoint]Sheet1'!$B$16</c:f>
              <c:strCache>
                <c:ptCount val="1"/>
                <c:pt idx="0">
                  <c:v>Anglos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PowerPoint]Sheet1'!$A$17:$A$23</c:f>
              <c:strCache>
                <c:ptCount val="7"/>
                <c:pt idx="0">
                  <c:v>1960 (1,243,158)</c:v>
                </c:pt>
                <c:pt idx="1">
                  <c:v>1970 (1,741,912)</c:v>
                </c:pt>
                <c:pt idx="2">
                  <c:v>1980 (2,409,547)</c:v>
                </c:pt>
                <c:pt idx="3">
                  <c:v>1990 (2,818,199)</c:v>
                </c:pt>
                <c:pt idx="4">
                  <c:v>2000 (3,400,578)</c:v>
                </c:pt>
                <c:pt idx="5">
                  <c:v>2010 (4,092,459)</c:v>
                </c:pt>
                <c:pt idx="6">
                  <c:v>2020 (4,731,145)</c:v>
                </c:pt>
              </c:strCache>
            </c:strRef>
          </c:cat>
          <c:val>
            <c:numRef>
              <c:f>'[Chart in Microsoft PowerPoint]Sheet1'!$B$17:$B$23</c:f>
              <c:numCache>
                <c:formatCode>General</c:formatCode>
                <c:ptCount val="7"/>
                <c:pt idx="0">
                  <c:v>919937</c:v>
                </c:pt>
                <c:pt idx="1">
                  <c:v>1201919</c:v>
                </c:pt>
                <c:pt idx="2">
                  <c:v>1508376</c:v>
                </c:pt>
                <c:pt idx="3">
                  <c:v>1527464</c:v>
                </c:pt>
                <c:pt idx="4">
                  <c:v>1431643</c:v>
                </c:pt>
                <c:pt idx="5">
                  <c:v>1350512</c:v>
                </c:pt>
                <c:pt idx="6">
                  <c:v>1310527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5-4CBE-8A04-6FE4068F1868}"/>
            </c:ext>
          </c:extLst>
        </c:ser>
        <c:ser>
          <c:idx val="1"/>
          <c:order val="1"/>
          <c:tx>
            <c:strRef>
              <c:f>'[Chart in Microsoft PowerPoint]Sheet1'!$C$16</c:f>
              <c:strCache>
                <c:ptCount val="1"/>
                <c:pt idx="0">
                  <c:v>Blacks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PowerPoint]Sheet1'!$A$17:$A$23</c:f>
              <c:strCache>
                <c:ptCount val="7"/>
                <c:pt idx="0">
                  <c:v>1960 (1,243,158)</c:v>
                </c:pt>
                <c:pt idx="1">
                  <c:v>1970 (1,741,912)</c:v>
                </c:pt>
                <c:pt idx="2">
                  <c:v>1980 (2,409,547)</c:v>
                </c:pt>
                <c:pt idx="3">
                  <c:v>1990 (2,818,199)</c:v>
                </c:pt>
                <c:pt idx="4">
                  <c:v>2000 (3,400,578)</c:v>
                </c:pt>
                <c:pt idx="5">
                  <c:v>2010 (4,092,459)</c:v>
                </c:pt>
                <c:pt idx="6">
                  <c:v>2020 (4,731,145)</c:v>
                </c:pt>
              </c:strCache>
            </c:strRef>
          </c:cat>
          <c:val>
            <c:numRef>
              <c:f>'[Chart in Microsoft PowerPoint]Sheet1'!$C$17:$C$23</c:f>
              <c:numCache>
                <c:formatCode>General</c:formatCode>
                <c:ptCount val="7"/>
                <c:pt idx="0">
                  <c:v>248362</c:v>
                </c:pt>
                <c:pt idx="1">
                  <c:v>348382</c:v>
                </c:pt>
                <c:pt idx="2">
                  <c:v>469862</c:v>
                </c:pt>
                <c:pt idx="3">
                  <c:v>527003</c:v>
                </c:pt>
                <c:pt idx="4">
                  <c:v>618905</c:v>
                </c:pt>
                <c:pt idx="5">
                  <c:v>753013</c:v>
                </c:pt>
                <c:pt idx="6">
                  <c:v>884724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55-4CBE-8A04-6FE4068F1868}"/>
            </c:ext>
          </c:extLst>
        </c:ser>
        <c:ser>
          <c:idx val="2"/>
          <c:order val="2"/>
          <c:tx>
            <c:strRef>
              <c:f>'[Chart in Microsoft PowerPoint]Sheet1'!$D$16</c:f>
              <c:strCache>
                <c:ptCount val="1"/>
                <c:pt idx="0">
                  <c:v>Hispanics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PowerPoint]Sheet1'!$A$17:$A$23</c:f>
              <c:strCache>
                <c:ptCount val="7"/>
                <c:pt idx="0">
                  <c:v>1960 (1,243,158)</c:v>
                </c:pt>
                <c:pt idx="1">
                  <c:v>1970 (1,741,912)</c:v>
                </c:pt>
                <c:pt idx="2">
                  <c:v>1980 (2,409,547)</c:v>
                </c:pt>
                <c:pt idx="3">
                  <c:v>1990 (2,818,199)</c:v>
                </c:pt>
                <c:pt idx="4">
                  <c:v>2000 (3,400,578)</c:v>
                </c:pt>
                <c:pt idx="5">
                  <c:v>2010 (4,092,459)</c:v>
                </c:pt>
                <c:pt idx="6">
                  <c:v>2020 (4,731,145)</c:v>
                </c:pt>
              </c:strCache>
            </c:strRef>
          </c:cat>
          <c:val>
            <c:numRef>
              <c:f>'[Chart in Microsoft PowerPoint]Sheet1'!$D$17:$D$23</c:f>
              <c:numCache>
                <c:formatCode>General</c:formatCode>
                <c:ptCount val="7"/>
                <c:pt idx="0">
                  <c:v>74590</c:v>
                </c:pt>
                <c:pt idx="1">
                  <c:v>174191</c:v>
                </c:pt>
                <c:pt idx="2">
                  <c:v>368661</c:v>
                </c:pt>
                <c:pt idx="3">
                  <c:v>645368</c:v>
                </c:pt>
                <c:pt idx="4">
                  <c:v>1118790</c:v>
                </c:pt>
                <c:pt idx="5">
                  <c:v>1669723</c:v>
                </c:pt>
                <c:pt idx="6">
                  <c:v>2034392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55-4CBE-8A04-6FE4068F1868}"/>
            </c:ext>
          </c:extLst>
        </c:ser>
        <c:ser>
          <c:idx val="3"/>
          <c:order val="3"/>
          <c:tx>
            <c:strRef>
              <c:f>'[Chart in Microsoft PowerPoint]Sheet1'!$E$16</c:f>
              <c:strCache>
                <c:ptCount val="1"/>
                <c:pt idx="0">
                  <c:v>Asians/Others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PowerPoint]Sheet1'!$A$17:$A$23</c:f>
              <c:strCache>
                <c:ptCount val="7"/>
                <c:pt idx="0">
                  <c:v>1960 (1,243,158)</c:v>
                </c:pt>
                <c:pt idx="1">
                  <c:v>1970 (1,741,912)</c:v>
                </c:pt>
                <c:pt idx="2">
                  <c:v>1980 (2,409,547)</c:v>
                </c:pt>
                <c:pt idx="3">
                  <c:v>1990 (2,818,199)</c:v>
                </c:pt>
                <c:pt idx="4">
                  <c:v>2000 (3,400,578)</c:v>
                </c:pt>
                <c:pt idx="5">
                  <c:v>2010 (4,092,459)</c:v>
                </c:pt>
                <c:pt idx="6">
                  <c:v>2020 (4,731,145)</c:v>
                </c:pt>
              </c:strCache>
            </c:strRef>
          </c:cat>
          <c:val>
            <c:numRef>
              <c:f>'[Chart in Microsoft PowerPoint]Sheet1'!$E$17:$E$23</c:f>
              <c:numCache>
                <c:formatCode>General</c:formatCode>
                <c:ptCount val="7"/>
                <c:pt idx="0">
                  <c:v>3720</c:v>
                </c:pt>
                <c:pt idx="1">
                  <c:v>13935</c:v>
                </c:pt>
                <c:pt idx="2">
                  <c:v>62648</c:v>
                </c:pt>
                <c:pt idx="3">
                  <c:v>118362</c:v>
                </c:pt>
                <c:pt idx="4">
                  <c:v>227839</c:v>
                </c:pt>
                <c:pt idx="5">
                  <c:v>315119</c:v>
                </c:pt>
                <c:pt idx="6">
                  <c:v>501510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55-4CBE-8A04-6FE4068F1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23947360"/>
        <c:axId val="323944224"/>
      </c:barChart>
      <c:catAx>
        <c:axId val="32394736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3944224"/>
        <c:crosses val="max"/>
        <c:auto val="1"/>
        <c:lblAlgn val="ctr"/>
        <c:lblOffset val="100"/>
        <c:noMultiLvlLbl val="0"/>
      </c:catAx>
      <c:valAx>
        <c:axId val="3239442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39473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4492526139007123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005350468163117E-2"/>
          <c:y val="0.26055422656473198"/>
          <c:w val="0.5426830217453524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281E-2"/>
          <c:y val="1.6539605226631626E-2"/>
          <c:w val="0.97808600000000001"/>
          <c:h val="0.80541537514137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Non-Hispanic Whites</c:v>
                </c:pt>
              </c:strCache>
            </c:strRef>
          </c:tx>
          <c:spPr>
            <a:solidFill>
              <a:srgbClr val="232E66"/>
            </a:soli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52D49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&lt;5 years</c:v>
                </c:pt>
                <c:pt idx="1">
                  <c:v>5 to 9</c:v>
                </c:pt>
                <c:pt idx="2">
                  <c:v>10 to 14</c:v>
                </c:pt>
                <c:pt idx="3">
                  <c:v>15 to 17</c:v>
                </c:pt>
                <c:pt idx="4">
                  <c:v>18 to 24</c:v>
                </c:pt>
                <c:pt idx="5">
                  <c:v>25 to 34</c:v>
                </c:pt>
                <c:pt idx="6">
                  <c:v>35 to 44</c:v>
                </c:pt>
                <c:pt idx="7">
                  <c:v>45 to 54</c:v>
                </c:pt>
                <c:pt idx="8">
                  <c:v>55 to 64</c:v>
                </c:pt>
                <c:pt idx="9">
                  <c:v>65 to 74</c:v>
                </c:pt>
                <c:pt idx="10">
                  <c:v>75+ years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21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22</c:v>
                </c:pt>
                <c:pt idx="5">
                  <c:v>27</c:v>
                </c:pt>
                <c:pt idx="6">
                  <c:v>27</c:v>
                </c:pt>
                <c:pt idx="7">
                  <c:v>32</c:v>
                </c:pt>
                <c:pt idx="8">
                  <c:v>42</c:v>
                </c:pt>
                <c:pt idx="9">
                  <c:v>49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A-4769-A086-94D613F49D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rgbClr val="4AB3CD"/>
            </a:solidFill>
            <a:ln w="9525" cap="flat">
              <a:solidFill>
                <a:srgbClr val="4AB3CD"/>
              </a:solidFill>
              <a:prstDash val="solid"/>
              <a:round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52D49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&lt;5 years</c:v>
                </c:pt>
                <c:pt idx="1">
                  <c:v>5 to 9</c:v>
                </c:pt>
                <c:pt idx="2">
                  <c:v>10 to 14</c:v>
                </c:pt>
                <c:pt idx="3">
                  <c:v>15 to 17</c:v>
                </c:pt>
                <c:pt idx="4">
                  <c:v>18 to 24</c:v>
                </c:pt>
                <c:pt idx="5">
                  <c:v>25 to 34</c:v>
                </c:pt>
                <c:pt idx="6">
                  <c:v>35 to 44</c:v>
                </c:pt>
                <c:pt idx="7">
                  <c:v>45 to 54</c:v>
                </c:pt>
                <c:pt idx="8">
                  <c:v>55 to 64</c:v>
                </c:pt>
                <c:pt idx="9">
                  <c:v>65 to 74</c:v>
                </c:pt>
                <c:pt idx="10">
                  <c:v>75+ years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79</c:v>
                </c:pt>
                <c:pt idx="1">
                  <c:v>80</c:v>
                </c:pt>
                <c:pt idx="2">
                  <c:v>79</c:v>
                </c:pt>
                <c:pt idx="3">
                  <c:v>78</c:v>
                </c:pt>
                <c:pt idx="4">
                  <c:v>78</c:v>
                </c:pt>
                <c:pt idx="5">
                  <c:v>73</c:v>
                </c:pt>
                <c:pt idx="6">
                  <c:v>73</c:v>
                </c:pt>
                <c:pt idx="7">
                  <c:v>68</c:v>
                </c:pt>
                <c:pt idx="8">
                  <c:v>58</c:v>
                </c:pt>
                <c:pt idx="9">
                  <c:v>51</c:v>
                </c:pt>
                <c:pt idx="1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A-4769-A086-94D613F49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08753656"/>
        <c:axId val="408759536"/>
      </c:barChart>
      <c:catAx>
        <c:axId val="408753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C93"/>
            </a:solidFill>
            <a:prstDash val="solid"/>
            <a:round/>
          </a:ln>
        </c:spPr>
        <c:txPr>
          <a:bodyPr rot="-2700000"/>
          <a:lstStyle/>
          <a:p>
            <a:pPr>
              <a:defRPr sz="1400" b="0" i="0" u="none" strike="noStrike">
                <a:solidFill>
                  <a:srgbClr val="052D49"/>
                </a:solidFill>
                <a:latin typeface="Arial"/>
              </a:defRPr>
            </a:pPr>
            <a:endParaRPr lang="en-US"/>
          </a:p>
        </c:txPr>
        <c:crossAx val="408759536"/>
        <c:crosses val="autoZero"/>
        <c:auto val="1"/>
        <c:lblAlgn val="ctr"/>
        <c:lblOffset val="100"/>
        <c:noMultiLvlLbl val="1"/>
      </c:catAx>
      <c:valAx>
        <c:axId val="40875953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52D49"/>
                </a:solidFill>
                <a:latin typeface="Helvetica Light"/>
              </a:defRPr>
            </a:pPr>
            <a:endParaRPr lang="en-US"/>
          </a:p>
        </c:txPr>
        <c:crossAx val="40875365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27185018883323031"/>
          <c:y val="4.1054038185912564E-2"/>
          <c:w val="0.43805699999999997"/>
          <c:h val="6.4878900000000003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0" i="0" u="none" strike="noStrike">
              <a:solidFill>
                <a:srgbClr val="052D49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83299999999997E-2"/>
          <c:y val="9.5431100000000005E-2"/>
          <c:w val="0.94711699999999999"/>
          <c:h val="0.84082699999999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Non-Hispanic Whites</c:v>
                </c:pt>
              </c:strCache>
            </c:strRef>
          </c:tx>
          <c:spPr>
            <a:solidFill>
              <a:srgbClr val="00559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Houston (7,122,240)</c:v>
                </c:pt>
                <c:pt idx="1">
                  <c:v>New York (20,140,470)</c:v>
                </c:pt>
                <c:pt idx="2">
                  <c:v>Los Angeles (13,200,998)</c:v>
                </c:pt>
                <c:pt idx="3">
                  <c:v>Chicago (9,618,502)</c:v>
                </c:pt>
                <c:pt idx="4">
                  <c:v>Dallas (7,637,387)</c:v>
                </c:pt>
                <c:pt idx="5">
                  <c:v>Wash. D.C. (6,385,162)</c:v>
                </c:pt>
                <c:pt idx="6">
                  <c:v>Miami (6,138,333)</c:v>
                </c:pt>
                <c:pt idx="7">
                  <c:v>Atlanta (6,089,815)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33.700000000000003</c:v>
                </c:pt>
                <c:pt idx="1">
                  <c:v>43.3</c:v>
                </c:pt>
                <c:pt idx="2">
                  <c:v>28.5</c:v>
                </c:pt>
                <c:pt idx="3">
                  <c:v>50.2</c:v>
                </c:pt>
                <c:pt idx="4">
                  <c:v>42.8</c:v>
                </c:pt>
                <c:pt idx="5">
                  <c:v>42.3</c:v>
                </c:pt>
                <c:pt idx="6">
                  <c:v>29.1</c:v>
                </c:pt>
                <c:pt idx="7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7-48DC-B54C-91A88CB4EA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Blacks</c:v>
                </c:pt>
              </c:strCache>
            </c:strRef>
          </c:tx>
          <c:spPr>
            <a:solidFill>
              <a:srgbClr val="C0000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Houston (7,122,240)</c:v>
                </c:pt>
                <c:pt idx="1">
                  <c:v>New York (20,140,470)</c:v>
                </c:pt>
                <c:pt idx="2">
                  <c:v>Los Angeles (13,200,998)</c:v>
                </c:pt>
                <c:pt idx="3">
                  <c:v>Chicago (9,618,502)</c:v>
                </c:pt>
                <c:pt idx="4">
                  <c:v>Dallas (7,637,387)</c:v>
                </c:pt>
                <c:pt idx="5">
                  <c:v>Wash. D.C. (6,385,162)</c:v>
                </c:pt>
                <c:pt idx="6">
                  <c:v>Miami (6,138,333)</c:v>
                </c:pt>
                <c:pt idx="7">
                  <c:v>Atlanta (6,089,815)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17</c:v>
                </c:pt>
                <c:pt idx="1">
                  <c:v>14.9</c:v>
                </c:pt>
                <c:pt idx="2">
                  <c:v>6.1</c:v>
                </c:pt>
                <c:pt idx="3">
                  <c:v>16.100000000000001</c:v>
                </c:pt>
                <c:pt idx="4">
                  <c:v>15.7</c:v>
                </c:pt>
                <c:pt idx="5">
                  <c:v>24.1</c:v>
                </c:pt>
                <c:pt idx="6">
                  <c:v>18.8</c:v>
                </c:pt>
                <c:pt idx="7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7-48DC-B54C-91A88CB4EA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Hispanics</c:v>
                </c:pt>
              </c:strCache>
            </c:strRef>
          </c:tx>
          <c:spPr>
            <a:solidFill>
              <a:srgbClr val="F67F1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Houston (7,122,240)</c:v>
                </c:pt>
                <c:pt idx="1">
                  <c:v>New York (20,140,470)</c:v>
                </c:pt>
                <c:pt idx="2">
                  <c:v>Los Angeles (13,200,998)</c:v>
                </c:pt>
                <c:pt idx="3">
                  <c:v>Chicago (9,618,502)</c:v>
                </c:pt>
                <c:pt idx="4">
                  <c:v>Dallas (7,637,387)</c:v>
                </c:pt>
                <c:pt idx="5">
                  <c:v>Wash. D.C. (6,385,162)</c:v>
                </c:pt>
                <c:pt idx="6">
                  <c:v>Miami (6,138,333)</c:v>
                </c:pt>
                <c:pt idx="7">
                  <c:v>Atlanta (6,089,815)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37.5</c:v>
                </c:pt>
                <c:pt idx="1">
                  <c:v>25.2</c:v>
                </c:pt>
                <c:pt idx="2">
                  <c:v>44.6</c:v>
                </c:pt>
                <c:pt idx="3">
                  <c:v>23.3</c:v>
                </c:pt>
                <c:pt idx="4">
                  <c:v>29.3</c:v>
                </c:pt>
                <c:pt idx="5">
                  <c:v>17.2</c:v>
                </c:pt>
                <c:pt idx="6">
                  <c:v>45.9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7-48DC-B54C-91A88CB4EA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Asians/Others</c:v>
                </c:pt>
              </c:strCache>
            </c:strRef>
          </c:tx>
          <c:spPr>
            <a:solidFill>
              <a:srgbClr val="00B05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Houston (7,122,240)</c:v>
                </c:pt>
                <c:pt idx="1">
                  <c:v>New York (20,140,470)</c:v>
                </c:pt>
                <c:pt idx="2">
                  <c:v>Los Angeles (13,200,998)</c:v>
                </c:pt>
                <c:pt idx="3">
                  <c:v>Chicago (9,618,502)</c:v>
                </c:pt>
                <c:pt idx="4">
                  <c:v>Dallas (7,637,387)</c:v>
                </c:pt>
                <c:pt idx="5">
                  <c:v>Wash. D.C. (6,385,162)</c:v>
                </c:pt>
                <c:pt idx="6">
                  <c:v>Miami (6,138,333)</c:v>
                </c:pt>
                <c:pt idx="7">
                  <c:v>Atlanta (6,089,815)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11.799999999999997</c:v>
                </c:pt>
                <c:pt idx="1">
                  <c:v>16.600000000000005</c:v>
                </c:pt>
                <c:pt idx="2">
                  <c:v>20.800000000000004</c:v>
                </c:pt>
                <c:pt idx="3">
                  <c:v>10.399999999999995</c:v>
                </c:pt>
                <c:pt idx="4">
                  <c:v>12.2</c:v>
                </c:pt>
                <c:pt idx="5">
                  <c:v>16.400000000000002</c:v>
                </c:pt>
                <c:pt idx="6">
                  <c:v>6.2000000000000099</c:v>
                </c:pt>
                <c:pt idx="7">
                  <c:v>11.099999999999994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87-48DC-B54C-91A88CB4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08756792"/>
        <c:axId val="408755616"/>
      </c:barChart>
      <c:catAx>
        <c:axId val="408756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E7E6E6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52D49"/>
                </a:solidFill>
                <a:latin typeface="Arial"/>
              </a:defRPr>
            </a:pPr>
            <a:endParaRPr lang="en-US"/>
          </a:p>
        </c:txPr>
        <c:crossAx val="408755616"/>
        <c:crosses val="autoZero"/>
        <c:auto val="1"/>
        <c:lblAlgn val="ctr"/>
        <c:lblOffset val="100"/>
        <c:noMultiLvlLbl val="1"/>
      </c:catAx>
      <c:valAx>
        <c:axId val="408755616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12700" cap="flat">
            <a:solidFill>
              <a:srgbClr val="E7E6E6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52D49"/>
                </a:solidFill>
                <a:latin typeface="Helvetica Light"/>
              </a:defRPr>
            </a:pPr>
            <a:endParaRPr lang="en-US"/>
          </a:p>
        </c:txPr>
        <c:crossAx val="40875679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t"/>
      <c:overlay val="0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0" i="0" u="none" strike="noStrike">
              <a:solidFill>
                <a:srgbClr val="052D49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60132005558115E-2"/>
          <c:y val="9.4267676767676764E-2"/>
          <c:w val="0.68814902732746641"/>
          <c:h val="0.77438161138948536"/>
        </c:manualLayout>
      </c:layout>
      <c:lineChart>
        <c:grouping val="standard"/>
        <c:varyColors val="0"/>
        <c:ser>
          <c:idx val="0"/>
          <c:order val="0"/>
          <c:tx>
            <c:strRef>
              <c:f>'Fig 1 and Fig 2.Population size'!$BZ$1</c:f>
              <c:strCache>
                <c:ptCount val="1"/>
                <c:pt idx="0">
                  <c:v>New York MSA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2254901960784314E-2"/>
                  <c:y val="7.575757575757576E-3"/>
                </c:manualLayout>
              </c:layout>
              <c:tx>
                <c:rich>
                  <a:bodyPr/>
                  <a:lstStyle/>
                  <a:p>
                    <a:fld id="{28F64917-742A-FA44-884E-859A8F330275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90-9043-9ED2-82AFBB7F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size'!$BY$2:$BY$15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size'!$BZ$2:$BZ$15</c:f>
              <c:numCache>
                <c:formatCode>0%</c:formatCode>
                <c:ptCount val="14"/>
                <c:pt idx="0">
                  <c:v>0</c:v>
                </c:pt>
                <c:pt idx="1">
                  <c:v>5.0696134346421839E-3</c:v>
                </c:pt>
                <c:pt idx="2">
                  <c:v>1.2687167847878156E-2</c:v>
                </c:pt>
                <c:pt idx="3">
                  <c:v>5.4414372359636864E-2</c:v>
                </c:pt>
                <c:pt idx="4">
                  <c:v>6.1992656124479684E-2</c:v>
                </c:pt>
                <c:pt idx="5">
                  <c:v>6.6718981724243731E-2</c:v>
                </c:pt>
                <c:pt idx="6">
                  <c:v>6.5203599812959645E-2</c:v>
                </c:pt>
                <c:pt idx="7">
                  <c:v>7.4043036930847128E-2</c:v>
                </c:pt>
                <c:pt idx="8">
                  <c:v>5.5998676108746981E-2</c:v>
                </c:pt>
                <c:pt idx="9">
                  <c:v>1.565535233303339E-2</c:v>
                </c:pt>
                <c:pt idx="11">
                  <c:v>4.4845441985862156E-2</c:v>
                </c:pt>
                <c:pt idx="12">
                  <c:v>3.6886185362851487E-2</c:v>
                </c:pt>
                <c:pt idx="13">
                  <c:v>3.0563769534042384E-2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90-9043-9ED2-82AFBB7FED25}"/>
            </c:ext>
          </c:extLst>
        </c:ser>
        <c:ser>
          <c:idx val="1"/>
          <c:order val="1"/>
          <c:tx>
            <c:strRef>
              <c:f>'Fig 1 and Fig 2.Population size'!$CA$1</c:f>
              <c:strCache>
                <c:ptCount val="1"/>
                <c:pt idx="0">
                  <c:v>Los Angeles MSA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2254901960784314E-2"/>
                  <c:y val="-5.0505050505050509E-3"/>
                </c:manualLayout>
              </c:layout>
              <c:tx>
                <c:rich>
                  <a:bodyPr/>
                  <a:lstStyle/>
                  <a:p>
                    <a:fld id="{59D12DA8-B1C1-5D4C-899E-8BEDFB9AF9F1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690-9043-9ED2-82AFBB7F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size'!$BY$2:$BY$15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size'!$CA$2:$CA$15</c:f>
              <c:numCache>
                <c:formatCode>0%</c:formatCode>
                <c:ptCount val="14"/>
                <c:pt idx="0">
                  <c:v>0</c:v>
                </c:pt>
                <c:pt idx="1">
                  <c:v>6.6891919417810808E-3</c:v>
                </c:pt>
                <c:pt idx="2">
                  <c:v>1.3404010882360984E-2</c:v>
                </c:pt>
                <c:pt idx="3">
                  <c:v>2.2854609311729668E-2</c:v>
                </c:pt>
                <c:pt idx="4">
                  <c:v>3.3042237110807449E-2</c:v>
                </c:pt>
                <c:pt idx="5">
                  <c:v>3.9106099124452509E-2</c:v>
                </c:pt>
                <c:pt idx="6">
                  <c:v>3.679881240281313E-2</c:v>
                </c:pt>
                <c:pt idx="7">
                  <c:v>4.0184068839882903E-2</c:v>
                </c:pt>
                <c:pt idx="8">
                  <c:v>3.532187159970035E-2</c:v>
                </c:pt>
                <c:pt idx="9">
                  <c:v>2.9348444071178204E-2</c:v>
                </c:pt>
                <c:pt idx="11">
                  <c:v>1.2410789418277224E-2</c:v>
                </c:pt>
                <c:pt idx="12">
                  <c:v>2.6716730449851678E-3</c:v>
                </c:pt>
                <c:pt idx="13">
                  <c:v>-3.031853113209082E-3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90-9043-9ED2-82AFBB7FED25}"/>
            </c:ext>
          </c:extLst>
        </c:ser>
        <c:ser>
          <c:idx val="2"/>
          <c:order val="2"/>
          <c:tx>
            <c:strRef>
              <c:f>'Fig 1 and Fig 2.Population size'!$CB$1</c:f>
              <c:strCache>
                <c:ptCount val="1"/>
                <c:pt idx="0">
                  <c:v>Chicago MSA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2254901960784314E-2"/>
                  <c:y val="1.5151515151515058E-2"/>
                </c:manualLayout>
              </c:layout>
              <c:tx>
                <c:rich>
                  <a:bodyPr/>
                  <a:lstStyle/>
                  <a:p>
                    <a:fld id="{BD946108-6005-094B-AFB7-FAEEA4419706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690-9043-9ED2-82AFBB7F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size'!$BY$2:$BY$15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size'!$CB$2:$CB$15</c:f>
              <c:numCache>
                <c:formatCode>0%</c:formatCode>
                <c:ptCount val="14"/>
                <c:pt idx="0">
                  <c:v>0</c:v>
                </c:pt>
                <c:pt idx="1">
                  <c:v>3.1467528008399803E-3</c:v>
                </c:pt>
                <c:pt idx="2">
                  <c:v>5.0911891238225593E-3</c:v>
                </c:pt>
                <c:pt idx="3">
                  <c:v>6.6315812472406144E-3</c:v>
                </c:pt>
                <c:pt idx="4">
                  <c:v>8.4016494882792614E-3</c:v>
                </c:pt>
                <c:pt idx="5">
                  <c:v>8.0109045492020581E-3</c:v>
                </c:pt>
                <c:pt idx="6">
                  <c:v>4.0907891960606513E-3</c:v>
                </c:pt>
                <c:pt idx="7">
                  <c:v>6.2996274834916655E-3</c:v>
                </c:pt>
                <c:pt idx="8">
                  <c:v>2.4887560557813604E-3</c:v>
                </c:pt>
                <c:pt idx="9">
                  <c:v>-1.7251040746295576E-3</c:v>
                </c:pt>
                <c:pt idx="11">
                  <c:v>3.8186821045045338E-3</c:v>
                </c:pt>
                <c:pt idx="12">
                  <c:v>-3.3830785487044546E-3</c:v>
                </c:pt>
                <c:pt idx="13">
                  <c:v>-2.2339802227330563E-2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90-9043-9ED2-82AFBB7FED25}"/>
            </c:ext>
          </c:extLst>
        </c:ser>
        <c:ser>
          <c:idx val="3"/>
          <c:order val="3"/>
          <c:tx>
            <c:strRef>
              <c:f>'Fig 1 and Fig 2.Population size'!$CC$1</c:f>
              <c:strCache>
                <c:ptCount val="1"/>
                <c:pt idx="0">
                  <c:v>Dallas-Fort Worth MSA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2254901960784314E-2"/>
                  <c:y val="-2.27272727272727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0" tIns="0" rIns="0" bIns="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4"/>
                      </a:solidFill>
                      <a:latin typeface="Mallory Bold" panose="02010502030501020304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6690-9043-9ED2-82AFBB7F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22860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size'!$BY$2:$BY$15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size'!$CC$2:$CC$15</c:f>
              <c:numCache>
                <c:formatCode>0%</c:formatCode>
                <c:ptCount val="14"/>
                <c:pt idx="0">
                  <c:v>0</c:v>
                </c:pt>
                <c:pt idx="1">
                  <c:v>1.9310558523124355E-2</c:v>
                </c:pt>
                <c:pt idx="2">
                  <c:v>3.8197248068928547E-2</c:v>
                </c:pt>
                <c:pt idx="3">
                  <c:v>6.394752270916304E-2</c:v>
                </c:pt>
                <c:pt idx="4">
                  <c:v>8.6067111234527052E-2</c:v>
                </c:pt>
                <c:pt idx="5">
                  <c:v>0.10920685899344074</c:v>
                </c:pt>
                <c:pt idx="6">
                  <c:v>0.12957787085333861</c:v>
                </c:pt>
                <c:pt idx="7">
                  <c:v>0.15579715011365125</c:v>
                </c:pt>
                <c:pt idx="8">
                  <c:v>0.17764530006768786</c:v>
                </c:pt>
                <c:pt idx="9">
                  <c:v>0.18276249499837724</c:v>
                </c:pt>
                <c:pt idx="11">
                  <c:v>0.21188654180075916</c:v>
                </c:pt>
                <c:pt idx="12">
                  <c:v>0.24063435412769363</c:v>
                </c:pt>
                <c:pt idx="13">
                  <c:v>0.26505320539591137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690-9043-9ED2-82AFBB7FED25}"/>
            </c:ext>
          </c:extLst>
        </c:ser>
        <c:ser>
          <c:idx val="4"/>
          <c:order val="4"/>
          <c:tx>
            <c:strRef>
              <c:f>'Fig 1 and Fig 2.Population size'!$CD$1</c:f>
              <c:strCache>
                <c:ptCount val="1"/>
                <c:pt idx="0">
                  <c:v>Houston MSA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2254901960784314E-2"/>
                  <c:y val="1.2626262626262626E-2"/>
                </c:manualLayout>
              </c:layout>
              <c:tx>
                <c:rich>
                  <a:bodyPr/>
                  <a:lstStyle/>
                  <a:p>
                    <a:fld id="{821C1A4B-22CB-494C-8611-999BD5DDAA6F}" type="SERIESNAME">
                      <a:rPr lang="en-US">
                        <a:solidFill>
                          <a:schemeClr val="accent5"/>
                        </a:solidFill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690-9043-9ED2-82AFBB7F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size'!$BY$2:$BY$15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size'!$CD$2:$CD$15</c:f>
              <c:numCache>
                <c:formatCode>0%</c:formatCode>
                <c:ptCount val="14"/>
                <c:pt idx="0">
                  <c:v>0</c:v>
                </c:pt>
                <c:pt idx="1">
                  <c:v>1.8370639100084185E-2</c:v>
                </c:pt>
                <c:pt idx="2">
                  <c:v>3.7989878690172452E-2</c:v>
                </c:pt>
                <c:pt idx="3">
                  <c:v>5.6225669606557949E-2</c:v>
                </c:pt>
                <c:pt idx="4">
                  <c:v>8.584241299949881E-2</c:v>
                </c:pt>
                <c:pt idx="5">
                  <c:v>0.11374327181177746</c:v>
                </c:pt>
                <c:pt idx="6">
                  <c:v>0.13307106532742008</c:v>
                </c:pt>
                <c:pt idx="7">
                  <c:v>0.1531405238534056</c:v>
                </c:pt>
                <c:pt idx="8">
                  <c:v>0.17070040079690929</c:v>
                </c:pt>
                <c:pt idx="9">
                  <c:v>0.18220365354925108</c:v>
                </c:pt>
                <c:pt idx="11">
                  <c:v>0.20574369609837029</c:v>
                </c:pt>
                <c:pt idx="12">
                  <c:v>0.22804166306959986</c:v>
                </c:pt>
                <c:pt idx="13">
                  <c:v>0.256506006599865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690-9043-9ED2-82AFBB7FED25}"/>
            </c:ext>
          </c:extLst>
        </c:ser>
        <c:ser>
          <c:idx val="5"/>
          <c:order val="5"/>
          <c:tx>
            <c:strRef>
              <c:f>'Fig 1 and Fig 2.Population size'!$CE$1</c:f>
              <c:strCache>
                <c:ptCount val="1"/>
                <c:pt idx="0">
                  <c:v>Atlanta MSA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2254901960784314E-2"/>
                  <c:y val="1.262626262626262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90-9043-9ED2-82AFBB7F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size'!$BY$2:$BY$15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size'!$CE$2:$CE$15</c:f>
              <c:numCache>
                <c:formatCode>0%</c:formatCode>
                <c:ptCount val="14"/>
                <c:pt idx="0">
                  <c:v>0</c:v>
                </c:pt>
                <c:pt idx="1">
                  <c:v>1.4640616212916679E-2</c:v>
                </c:pt>
                <c:pt idx="2">
                  <c:v>2.908513923750955E-2</c:v>
                </c:pt>
                <c:pt idx="3">
                  <c:v>4.4700737590251061E-2</c:v>
                </c:pt>
                <c:pt idx="4">
                  <c:v>6.1177860114645544E-2</c:v>
                </c:pt>
                <c:pt idx="5">
                  <c:v>7.9690796781272999E-2</c:v>
                </c:pt>
                <c:pt idx="6">
                  <c:v>9.4909103148798982E-2</c:v>
                </c:pt>
                <c:pt idx="7">
                  <c:v>0.11235137478911007</c:v>
                </c:pt>
                <c:pt idx="8">
                  <c:v>0.12528142303521994</c:v>
                </c:pt>
                <c:pt idx="9">
                  <c:v>0.13812410864583757</c:v>
                </c:pt>
                <c:pt idx="11">
                  <c:v>0.16199301779663866</c:v>
                </c:pt>
                <c:pt idx="12">
                  <c:v>0.17673082966895604</c:v>
                </c:pt>
                <c:pt idx="13">
                  <c:v>0.19241280093307833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690-9043-9ED2-82AFBB7FED25}"/>
            </c:ext>
          </c:extLst>
        </c:ser>
        <c:ser>
          <c:idx val="6"/>
          <c:order val="6"/>
          <c:tx>
            <c:strRef>
              <c:f>'Fig 1 and Fig 2.Population size'!$CF$1</c:f>
              <c:strCache>
                <c:ptCount val="1"/>
                <c:pt idx="0">
                  <c:v>Washington, D.C. MSA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2254901960784314E-2"/>
                  <c:y val="-1.767676767676772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90-9043-9ED2-82AFBB7F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size'!$BY$2:$BY$15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size'!$CF$2:$CF$15</c:f>
              <c:numCache>
                <c:formatCode>0%</c:formatCode>
                <c:ptCount val="14"/>
                <c:pt idx="0">
                  <c:v>0</c:v>
                </c:pt>
                <c:pt idx="1">
                  <c:v>1.6731662745749443E-2</c:v>
                </c:pt>
                <c:pt idx="2">
                  <c:v>3.4625340592169707E-2</c:v>
                </c:pt>
                <c:pt idx="3">
                  <c:v>6.0628703822867447E-2</c:v>
                </c:pt>
                <c:pt idx="4">
                  <c:v>7.5339718742079009E-2</c:v>
                </c:pt>
                <c:pt idx="5">
                  <c:v>8.7022079178165304E-2</c:v>
                </c:pt>
                <c:pt idx="6">
                  <c:v>9.3308796555914952E-2</c:v>
                </c:pt>
                <c:pt idx="7">
                  <c:v>0.1081317527979091</c:v>
                </c:pt>
                <c:pt idx="8">
                  <c:v>0.11428674304582366</c:v>
                </c:pt>
                <c:pt idx="9">
                  <c:v>0.11953746843629021</c:v>
                </c:pt>
                <c:pt idx="11">
                  <c:v>0.13343298725401875</c:v>
                </c:pt>
                <c:pt idx="12">
                  <c:v>0.1361382953047745</c:v>
                </c:pt>
                <c:pt idx="13">
                  <c:v>0.12377127464447035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690-9043-9ED2-82AFBB7FED25}"/>
            </c:ext>
          </c:extLst>
        </c:ser>
        <c:ser>
          <c:idx val="7"/>
          <c:order val="7"/>
          <c:tx>
            <c:strRef>
              <c:f>'Fig 1 and Fig 2.Population size'!$CG$1</c:f>
              <c:strCache>
                <c:ptCount val="1"/>
                <c:pt idx="0">
                  <c:v>Philadelphia MSA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2254901960784314E-2"/>
                  <c:y val="-1.5151515151515244E-2"/>
                </c:manualLayout>
              </c:layout>
              <c:tx>
                <c:rich>
                  <a:bodyPr/>
                  <a:lstStyle/>
                  <a:p>
                    <a:fld id="{2706A24F-FC89-3042-B0B8-482A177CA8FA}" type="SERIESNAME">
                      <a:rPr lang="en-US" b="1" i="0">
                        <a:solidFill>
                          <a:schemeClr val="accent4"/>
                        </a:solidFill>
                        <a:latin typeface="Mallory Bold" panose="02010502030501020304" pitchFamily="2" charset="77"/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690-9043-9ED2-82AFBB7F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Mallory Light" panose="020104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size'!$BY$2:$BY$15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size'!$CG$2:$CG$15</c:f>
              <c:numCache>
                <c:formatCode>0%</c:formatCode>
                <c:ptCount val="14"/>
                <c:pt idx="0">
                  <c:v>0</c:v>
                </c:pt>
                <c:pt idx="1">
                  <c:v>3.5051594386186213E-3</c:v>
                </c:pt>
                <c:pt idx="2">
                  <c:v>7.9238272971722257E-3</c:v>
                </c:pt>
                <c:pt idx="3">
                  <c:v>1.0582798276407956E-2</c:v>
                </c:pt>
                <c:pt idx="4">
                  <c:v>1.3344591284945473E-2</c:v>
                </c:pt>
                <c:pt idx="5">
                  <c:v>1.6476979001698533E-2</c:v>
                </c:pt>
                <c:pt idx="6">
                  <c:v>1.6581643119472966E-2</c:v>
                </c:pt>
                <c:pt idx="7">
                  <c:v>2.0872034635282422E-2</c:v>
                </c:pt>
                <c:pt idx="8">
                  <c:v>2.0914235207569076E-2</c:v>
                </c:pt>
                <c:pt idx="9">
                  <c:v>2.1929393418686827E-2</c:v>
                </c:pt>
                <c:pt idx="11">
                  <c:v>4.3057645814281065E-2</c:v>
                </c:pt>
                <c:pt idx="12">
                  <c:v>4.5161478312841119E-2</c:v>
                </c:pt>
                <c:pt idx="13">
                  <c:v>4.5998121404682957E-2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690-9043-9ED2-82AFBB7FED25}"/>
            </c:ext>
          </c:extLst>
        </c:ser>
        <c:ser>
          <c:idx val="8"/>
          <c:order val="8"/>
          <c:tx>
            <c:strRef>
              <c:f>'Fig 1 and Fig 2.Population size'!$CH$1</c:f>
              <c:strCache>
                <c:ptCount val="1"/>
                <c:pt idx="0">
                  <c:v>Miami MSA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2254901960784314E-2"/>
                  <c:y val="1.515151515151515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690-9043-9ED2-82AFBB7F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size'!$BY$2:$BY$15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size'!$CH$2:$CH$15</c:f>
              <c:numCache>
                <c:formatCode>0%</c:formatCode>
                <c:ptCount val="14"/>
                <c:pt idx="0">
                  <c:v>0</c:v>
                </c:pt>
                <c:pt idx="1">
                  <c:v>1.5723482812169953E-2</c:v>
                </c:pt>
                <c:pt idx="2">
                  <c:v>3.2310042847538689E-2</c:v>
                </c:pt>
                <c:pt idx="3">
                  <c:v>4.4038792974501195E-2</c:v>
                </c:pt>
                <c:pt idx="4">
                  <c:v>6.2244025859355734E-2</c:v>
                </c:pt>
                <c:pt idx="5">
                  <c:v>7.7024895066612586E-2</c:v>
                </c:pt>
                <c:pt idx="6">
                  <c:v>8.670827040435114E-2</c:v>
                </c:pt>
                <c:pt idx="7">
                  <c:v>0.10326706436051758</c:v>
                </c:pt>
                <c:pt idx="8">
                  <c:v>0.11042498044282767</c:v>
                </c:pt>
                <c:pt idx="9">
                  <c:v>0.10463996262506603</c:v>
                </c:pt>
                <c:pt idx="11">
                  <c:v>9.1251159233806778E-2</c:v>
                </c:pt>
                <c:pt idx="12">
                  <c:v>9.9776778636814445E-2</c:v>
                </c:pt>
                <c:pt idx="13">
                  <c:v>0.1076335042350436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690-9043-9ED2-82AFBB7FED25}"/>
            </c:ext>
          </c:extLst>
        </c:ser>
        <c:ser>
          <c:idx val="9"/>
          <c:order val="9"/>
          <c:tx>
            <c:strRef>
              <c:f>'Fig 1 and Fig 2.Population size'!$CI$1</c:f>
              <c:strCache>
                <c:ptCount val="1"/>
                <c:pt idx="0">
                  <c:v>Phoenix MSA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1.2254901960784314E-2"/>
                  <c:y val="-1.767676767676767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90-9043-9ED2-82AFBB7FE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size'!$BY$2:$BY$15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size'!$CI$2:$CI$15</c:f>
              <c:numCache>
                <c:formatCode>0%</c:formatCode>
                <c:ptCount val="14"/>
                <c:pt idx="0">
                  <c:v>0</c:v>
                </c:pt>
                <c:pt idx="1">
                  <c:v>1.2353447807080808E-2</c:v>
                </c:pt>
                <c:pt idx="2">
                  <c:v>2.8096655286730998E-2</c:v>
                </c:pt>
                <c:pt idx="3">
                  <c:v>4.4535624296372589E-2</c:v>
                </c:pt>
                <c:pt idx="4">
                  <c:v>6.5989537931232745E-2</c:v>
                </c:pt>
                <c:pt idx="5">
                  <c:v>8.6273954796397087E-2</c:v>
                </c:pt>
                <c:pt idx="6">
                  <c:v>0.10693451031804857</c:v>
                </c:pt>
                <c:pt idx="7">
                  <c:v>0.12491816490878049</c:v>
                </c:pt>
                <c:pt idx="8">
                  <c:v>0.15357784087387638</c:v>
                </c:pt>
                <c:pt idx="9">
                  <c:v>0.17500658361379487</c:v>
                </c:pt>
                <c:pt idx="11">
                  <c:v>0.17451788831388959</c:v>
                </c:pt>
                <c:pt idx="12">
                  <c:v>0.19102928301180677</c:v>
                </c:pt>
                <c:pt idx="13">
                  <c:v>0.20395477502562809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690-9043-9ED2-82AFBB7FE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7703551"/>
        <c:axId val="1068831039"/>
      </c:lineChart>
      <c:catAx>
        <c:axId val="18177035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r>
                  <a:rPr lang="en-US" b="1" i="0">
                    <a:latin typeface="Mallory Bold" panose="02010502030501020304" pitchFamily="2" charset="77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0995898950131232"/>
              <c:y val="0.94530303030303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Mallory Bold" panose="02010502030501020304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1068831039"/>
        <c:crosses val="autoZero"/>
        <c:auto val="1"/>
        <c:lblAlgn val="ctr"/>
        <c:lblOffset val="100"/>
        <c:noMultiLvlLbl val="0"/>
      </c:catAx>
      <c:valAx>
        <c:axId val="1068831039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r>
                  <a:rPr lang="en-US" b="1" i="0">
                    <a:latin typeface="Mallory Bold" panose="02010502030501020304" pitchFamily="2" charset="77"/>
                  </a:rPr>
                  <a:t>Percent change compared to 2010</a:t>
                </a:r>
              </a:p>
            </c:rich>
          </c:tx>
          <c:layout>
            <c:manualLayout>
              <c:xMode val="edge"/>
              <c:yMode val="edge"/>
              <c:x val="2.4056276053728578E-4"/>
              <c:y val="0.167962499005806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Mallory Bold" panose="02010502030501020304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181770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 i="0">
          <a:solidFill>
            <a:srgbClr val="000000"/>
          </a:solidFill>
          <a:latin typeface="Mallory Light" panose="02010402030501020304" pitchFamily="2" charset="77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07144511347831E-2"/>
          <c:y val="4.3518330636576577E-2"/>
          <c:w val="0.65657644356955369"/>
          <c:h val="0.82681407864401579"/>
        </c:manualLayout>
      </c:layout>
      <c:lineChart>
        <c:grouping val="standard"/>
        <c:varyColors val="0"/>
        <c:ser>
          <c:idx val="0"/>
          <c:order val="0"/>
          <c:tx>
            <c:strRef>
              <c:f>'Fig 1 and Fig 2.Population size'!$X$1</c:f>
              <c:strCache>
                <c:ptCount val="1"/>
                <c:pt idx="0">
                  <c:v>Fort Bend County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0"/>
                  <c:y val="-3.535354238319064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29-3F43-8B2C-0AFFB0A5F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size'!$W$2:$W$15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size'!$X$2:$X$15</c:f>
              <c:numCache>
                <c:formatCode>0%</c:formatCode>
                <c:ptCount val="14"/>
                <c:pt idx="0" formatCode="General">
                  <c:v>0</c:v>
                </c:pt>
                <c:pt idx="1">
                  <c:v>2.8123994240704775E-2</c:v>
                </c:pt>
                <c:pt idx="2">
                  <c:v>6.2578131616837451E-2</c:v>
                </c:pt>
                <c:pt idx="3">
                  <c:v>0.10504785296857788</c:v>
                </c:pt>
                <c:pt idx="4">
                  <c:v>0.16091301770136357</c:v>
                </c:pt>
                <c:pt idx="5">
                  <c:v>0.21298721097653939</c:v>
                </c:pt>
                <c:pt idx="6">
                  <c:v>0.25558905733886683</c:v>
                </c:pt>
                <c:pt idx="7">
                  <c:v>0.2955500973998475</c:v>
                </c:pt>
                <c:pt idx="8">
                  <c:v>0.33456085373083755</c:v>
                </c:pt>
                <c:pt idx="9">
                  <c:v>0.37492673837553997</c:v>
                </c:pt>
                <c:pt idx="11">
                  <c:v>0.45426780723299731</c:v>
                </c:pt>
                <c:pt idx="12">
                  <c:v>0.50613364952993978</c:v>
                </c:pt>
                <c:pt idx="13">
                  <c:v>0.55293978148555945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29-3F43-8B2C-0AFFB0A5F3F9}"/>
            </c:ext>
          </c:extLst>
        </c:ser>
        <c:ser>
          <c:idx val="1"/>
          <c:order val="1"/>
          <c:tx>
            <c:strRef>
              <c:f>'Fig 1 and Fig 2.Population size'!$Y$1</c:f>
              <c:strCache>
                <c:ptCount val="1"/>
                <c:pt idx="0">
                  <c:v>Harris County
(excluding city of Houston)</c:v>
                </c:pt>
              </c:strCache>
            </c:strRef>
          </c:tx>
          <c:spPr>
            <a:ln w="38100" cap="rnd">
              <a:solidFill>
                <a:srgbClr val="44474F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0" tIns="0" rIns="0" bIns="0" anchor="ctr" anchorCtr="1">
                  <a:spAutoFit/>
                </a:bodyPr>
                <a:lstStyle/>
                <a:p>
                  <a:pPr algn="l">
                    <a:defRPr sz="1600" b="1" i="0" u="none" strike="noStrike" kern="1200" baseline="0">
                      <a:solidFill>
                        <a:srgbClr val="44474F"/>
                      </a:solidFill>
                      <a:latin typeface="Mallory Bold" panose="02010502030501020304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429-3F43-8B2C-0AFFB0A5F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44474F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size'!$W$2:$W$15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size'!$Y$2:$Y$15</c:f>
              <c:numCache>
                <c:formatCode>0%</c:formatCode>
                <c:ptCount val="14"/>
                <c:pt idx="0" formatCode="General">
                  <c:v>0</c:v>
                </c:pt>
                <c:pt idx="1">
                  <c:v>1.567108196747502E-2</c:v>
                </c:pt>
                <c:pt idx="2">
                  <c:v>4.4146852382480617E-2</c:v>
                </c:pt>
                <c:pt idx="3">
                  <c:v>6.7837148120623025E-2</c:v>
                </c:pt>
                <c:pt idx="4">
                  <c:v>9.8330324526855417E-2</c:v>
                </c:pt>
                <c:pt idx="5">
                  <c:v>0.11770880176964728</c:v>
                </c:pt>
                <c:pt idx="6">
                  <c:v>0.14073777565267487</c:v>
                </c:pt>
                <c:pt idx="7">
                  <c:v>0.16779457396647879</c:v>
                </c:pt>
                <c:pt idx="8">
                  <c:v>0.18415492799577549</c:v>
                </c:pt>
                <c:pt idx="9">
                  <c:v>0.19613308890212089</c:v>
                </c:pt>
                <c:pt idx="11">
                  <c:v>0.21832106102977544</c:v>
                </c:pt>
                <c:pt idx="12">
                  <c:v>0.23604748141186471</c:v>
                </c:pt>
                <c:pt idx="13">
                  <c:v>0.25958804389979262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29-3F43-8B2C-0AFFB0A5F3F9}"/>
            </c:ext>
          </c:extLst>
        </c:ser>
        <c:ser>
          <c:idx val="2"/>
          <c:order val="2"/>
          <c:tx>
            <c:strRef>
              <c:f>'Fig 1 and Fig 2.Population size'!$Z$1</c:f>
              <c:strCache>
                <c:ptCount val="1"/>
                <c:pt idx="0">
                  <c:v>Montgomery County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0"/>
                  <c:y val="3.030303632844912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29-3F43-8B2C-0AFFB0A5F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size'!$W$2:$W$15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size'!$Z$2:$Z$15</c:f>
              <c:numCache>
                <c:formatCode>0%</c:formatCode>
                <c:ptCount val="14"/>
                <c:pt idx="0" formatCode="General">
                  <c:v>0</c:v>
                </c:pt>
                <c:pt idx="1">
                  <c:v>2.7702617326553547E-2</c:v>
                </c:pt>
                <c:pt idx="2">
                  <c:v>5.6705837243855362E-2</c:v>
                </c:pt>
                <c:pt idx="3">
                  <c:v>8.7401801236552709E-2</c:v>
                </c:pt>
                <c:pt idx="4">
                  <c:v>0.13055915018583142</c:v>
                </c:pt>
                <c:pt idx="5">
                  <c:v>0.17110657969839971</c:v>
                </c:pt>
                <c:pt idx="6">
                  <c:v>0.21172372325268296</c:v>
                </c:pt>
                <c:pt idx="7">
                  <c:v>0.24381614664348672</c:v>
                </c:pt>
                <c:pt idx="8">
                  <c:v>0.28736781564121672</c:v>
                </c:pt>
                <c:pt idx="9">
                  <c:v>0.32324004723126332</c:v>
                </c:pt>
                <c:pt idx="11">
                  <c:v>0.41363955226156707</c:v>
                </c:pt>
                <c:pt idx="12">
                  <c:v>0.47813375510328582</c:v>
                </c:pt>
                <c:pt idx="13">
                  <c:v>0.54973007594473411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429-3F43-8B2C-0AFFB0A5F3F9}"/>
            </c:ext>
          </c:extLst>
        </c:ser>
        <c:ser>
          <c:idx val="3"/>
          <c:order val="3"/>
          <c:tx>
            <c:strRef>
              <c:f>'Fig 1 and Fig 2.Population size'!$AA$1</c:f>
              <c:strCache>
                <c:ptCount val="1"/>
                <c:pt idx="0">
                  <c:v>Houston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29-3F43-8B2C-0AFFB0A5F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 and Fig 2.Population size'!$W$2:$W$15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'Fig 1 and Fig 2.Population size'!$AA$2:$AA$15</c:f>
              <c:numCache>
                <c:formatCode>0%</c:formatCode>
                <c:ptCount val="14"/>
                <c:pt idx="0" formatCode="General">
                  <c:v>0</c:v>
                </c:pt>
                <c:pt idx="1">
                  <c:v>1.8377397959764785E-2</c:v>
                </c:pt>
                <c:pt idx="2">
                  <c:v>2.5853166844469033E-2</c:v>
                </c:pt>
                <c:pt idx="3">
                  <c:v>4.2789321225052301E-2</c:v>
                </c:pt>
                <c:pt idx="4">
                  <c:v>6.3395735019988519E-2</c:v>
                </c:pt>
                <c:pt idx="5">
                  <c:v>9.0840581470837289E-2</c:v>
                </c:pt>
                <c:pt idx="6">
                  <c:v>9.3574056286802154E-2</c:v>
                </c:pt>
                <c:pt idx="7">
                  <c:v>9.7770129953948626E-2</c:v>
                </c:pt>
                <c:pt idx="8">
                  <c:v>0.10387299212987046</c:v>
                </c:pt>
                <c:pt idx="9">
                  <c:v>9.9462891181126847E-2</c:v>
                </c:pt>
                <c:pt idx="11">
                  <c:v>8.5344683581307645E-2</c:v>
                </c:pt>
                <c:pt idx="12">
                  <c:v>9.3586394888402147E-2</c:v>
                </c:pt>
                <c:pt idx="13">
                  <c:v>9.6930630483559321E-2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29-3F43-8B2C-0AFFB0A5F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8447327"/>
        <c:axId val="2081559119"/>
      </c:lineChart>
      <c:catAx>
        <c:axId val="18284473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r>
                  <a:rPr lang="en-US" b="1" i="0">
                    <a:latin typeface="Mallory Bold" panose="02010502030501020304" pitchFamily="2" charset="77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1030888142658639"/>
              <c:y val="0.945303019427149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Mallory Bold" panose="02010502030501020304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2081559119"/>
        <c:crosses val="autoZero"/>
        <c:auto val="1"/>
        <c:lblAlgn val="ctr"/>
        <c:lblOffset val="100"/>
        <c:noMultiLvlLbl val="0"/>
      </c:catAx>
      <c:valAx>
        <c:axId val="2081559119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r>
                  <a:rPr lang="en-US" b="1" i="0" dirty="0">
                    <a:latin typeface="Mallory Bold" panose="02010502030501020304" pitchFamily="2" charset="77"/>
                  </a:rPr>
                  <a:t>Percent change compared to 2010</a:t>
                </a:r>
              </a:p>
            </c:rich>
          </c:tx>
          <c:layout>
            <c:manualLayout>
              <c:xMode val="edge"/>
              <c:yMode val="edge"/>
              <c:x val="1.2254901960784314E-3"/>
              <c:y val="0.12309381335113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Mallory Bold" panose="02010502030501020304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182844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 i="0">
          <a:solidFill>
            <a:srgbClr val="000000"/>
          </a:solidFill>
          <a:latin typeface="Mallory Light" panose="02010402030501020304" pitchFamily="2" charset="77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0984584007313"/>
          <c:y val="0.13337811377461445"/>
          <c:w val="0.88559015415992692"/>
          <c:h val="0.7149656019470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11 &amp; Fig 13'!$AD$29</c:f>
              <c:strCache>
                <c:ptCount val="1"/>
                <c:pt idx="0">
                  <c:v>Immigrants contribute more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11 &amp; Fig 13'!$AC$30:$AC$32</c:f>
              <c:strCache>
                <c:ptCount val="3"/>
                <c:pt idx="0">
                  <c:v>Fort Bend
County</c:v>
                </c:pt>
                <c:pt idx="1">
                  <c:v>Harris
County</c:v>
                </c:pt>
                <c:pt idx="2">
                  <c:v>Montgomery
County</c:v>
                </c:pt>
              </c:strCache>
            </c:strRef>
          </c:cat>
          <c:val>
            <c:numRef>
              <c:f>'Fig 11 &amp; Fig 13'!$AD$30:$AD$32</c:f>
              <c:numCache>
                <c:formatCode>0%</c:formatCode>
                <c:ptCount val="3"/>
                <c:pt idx="0">
                  <c:v>0.70799999999999996</c:v>
                </c:pt>
                <c:pt idx="1">
                  <c:v>0.72299999999999998</c:v>
                </c:pt>
                <c:pt idx="2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2-2347-8A0E-0CCDDF33122B}"/>
            </c:ext>
          </c:extLst>
        </c:ser>
        <c:ser>
          <c:idx val="1"/>
          <c:order val="1"/>
          <c:tx>
            <c:strRef>
              <c:f>'Fig 11 &amp; Fig 13'!$AE$29</c:f>
              <c:strCache>
                <c:ptCount val="1"/>
                <c:pt idx="0">
                  <c:v>Undocumented immigrants contribute more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11 &amp; Fig 13'!$AC$30:$AC$32</c:f>
              <c:strCache>
                <c:ptCount val="3"/>
                <c:pt idx="0">
                  <c:v>Fort Bend
County</c:v>
                </c:pt>
                <c:pt idx="1">
                  <c:v>Harris
County</c:v>
                </c:pt>
                <c:pt idx="2">
                  <c:v>Montgomery
County</c:v>
                </c:pt>
              </c:strCache>
            </c:strRef>
          </c:cat>
          <c:val>
            <c:numRef>
              <c:f>'Fig 11 &amp; Fig 13'!$AE$30:$AE$32</c:f>
              <c:numCache>
                <c:formatCode>0%</c:formatCode>
                <c:ptCount val="3"/>
                <c:pt idx="0">
                  <c:v>0.56200000000000006</c:v>
                </c:pt>
                <c:pt idx="1">
                  <c:v>0.63900000000000001</c:v>
                </c:pt>
                <c:pt idx="2">
                  <c:v>0.48299999999999998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2-2347-8A0E-0CCDDF331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671534848"/>
        <c:axId val="671301232"/>
      </c:barChart>
      <c:catAx>
        <c:axId val="67153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671301232"/>
        <c:crosses val="autoZero"/>
        <c:auto val="1"/>
        <c:lblAlgn val="ctr"/>
        <c:lblOffset val="100"/>
        <c:noMultiLvlLbl val="0"/>
      </c:catAx>
      <c:valAx>
        <c:axId val="671301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r>
                  <a:rPr lang="en-US" dirty="0"/>
                  <a:t>Percent of residents </a:t>
                </a:r>
              </a:p>
            </c:rich>
          </c:tx>
          <c:layout>
            <c:manualLayout>
              <c:xMode val="edge"/>
              <c:yMode val="edge"/>
              <c:x val="0"/>
              <c:y val="0.25880317811958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 i="0" u="none" strike="noStrike" kern="1200" baseline="0">
                  <a:solidFill>
                    <a:srgbClr val="000000"/>
                  </a:solidFill>
                  <a:latin typeface="Mallory Bold" panose="02010502030501020304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671534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rgbClr val="000000"/>
          </a:solidFill>
          <a:latin typeface="Mallory Bold" panose="02010502030501020304" pitchFamily="2" charset="77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rgbClr val="000000"/>
              </a:solidFill>
              <a:latin typeface="Mallory Bold" panose="02010502030501020304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89335340435388"/>
          <c:y val="5.0929767110220285E-2"/>
          <c:w val="0.77367164582368386"/>
          <c:h val="0.812627869469586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20'!$AF$31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20'!$AE$32:$AE$45</c:f>
              <c:strCache>
                <c:ptCount val="14"/>
                <c:pt idx="0">
                  <c:v>Less than $25,000</c:v>
                </c:pt>
                <c:pt idx="1">
                  <c:v>$25,000 to $49,999</c:v>
                </c:pt>
                <c:pt idx="2">
                  <c:v>$50,000 to $99,999</c:v>
                </c:pt>
                <c:pt idx="3">
                  <c:v>$100,000 or more</c:v>
                </c:pt>
                <c:pt idx="5">
                  <c:v>Less than $25,000</c:v>
                </c:pt>
                <c:pt idx="6">
                  <c:v>$25,000 to $49,999</c:v>
                </c:pt>
                <c:pt idx="7">
                  <c:v>$50,000 to $99,999</c:v>
                </c:pt>
                <c:pt idx="8">
                  <c:v>$100,000 or more</c:v>
                </c:pt>
                <c:pt idx="10">
                  <c:v>Less than $25,000</c:v>
                </c:pt>
                <c:pt idx="11">
                  <c:v>$25,000 to $49,999</c:v>
                </c:pt>
                <c:pt idx="12">
                  <c:v>$50,000 to $99,999</c:v>
                </c:pt>
                <c:pt idx="13">
                  <c:v>$100,000 or more</c:v>
                </c:pt>
              </c:strCache>
            </c:strRef>
          </c:cat>
          <c:val>
            <c:numRef>
              <c:f>'Figure 20'!$AF$32:$AF$45</c:f>
              <c:numCache>
                <c:formatCode>0%</c:formatCode>
                <c:ptCount val="14"/>
                <c:pt idx="0">
                  <c:v>0.47120000000000001</c:v>
                </c:pt>
                <c:pt idx="1">
                  <c:v>0.51649999999999996</c:v>
                </c:pt>
                <c:pt idx="2">
                  <c:v>0.63020000000000009</c:v>
                </c:pt>
                <c:pt idx="3">
                  <c:v>0.68099999999999994</c:v>
                </c:pt>
                <c:pt idx="5">
                  <c:v>0.39160000000000006</c:v>
                </c:pt>
                <c:pt idx="6">
                  <c:v>0.35210000000000002</c:v>
                </c:pt>
                <c:pt idx="7">
                  <c:v>0.19070000000000001</c:v>
                </c:pt>
                <c:pt idx="8">
                  <c:v>0.13350000000000001</c:v>
                </c:pt>
                <c:pt idx="10">
                  <c:v>0.4662</c:v>
                </c:pt>
                <c:pt idx="11">
                  <c:v>0.36480000000000007</c:v>
                </c:pt>
                <c:pt idx="12">
                  <c:v>0.26330000000000003</c:v>
                </c:pt>
                <c:pt idx="13">
                  <c:v>0.14269999999999999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59-D448-8A52-5DDCD89197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6"/>
        <c:axId val="1388012175"/>
        <c:axId val="1388013887"/>
      </c:barChart>
      <c:catAx>
        <c:axId val="13880121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1388013887"/>
        <c:crosses val="autoZero"/>
        <c:auto val="1"/>
        <c:lblAlgn val="ctr"/>
        <c:lblOffset val="100"/>
        <c:noMultiLvlLbl val="0"/>
      </c:catAx>
      <c:valAx>
        <c:axId val="1388013887"/>
        <c:scaling>
          <c:orientation val="minMax"/>
          <c:max val="0.75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r>
                  <a:rPr lang="en-US"/>
                  <a:t>Percentage of residents</a:t>
                </a:r>
              </a:p>
            </c:rich>
          </c:tx>
          <c:layout>
            <c:manualLayout>
              <c:xMode val="edge"/>
              <c:yMode val="edge"/>
              <c:x val="0.48726744634861807"/>
              <c:y val="0.94098248238102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Mallory Bold" panose="02010502030501020304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1388012175"/>
        <c:crosses val="max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>
          <a:solidFill>
            <a:srgbClr val="000000"/>
          </a:solidFill>
          <a:latin typeface="Mallory Bold" panose="02010502030501020304" pitchFamily="2" charset="77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22035664659565"/>
          <c:y val="5.1816591107929681E-2"/>
          <c:w val="0.80754680021614944"/>
          <c:h val="0.78574205508779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'Figure 19'!$H$14</c:f>
              <c:strCache>
                <c:ptCount val="1"/>
                <c:pt idx="0">
                  <c:v>Do not have the money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19'!$G$15:$G$17</c:f>
              <c:strCache>
                <c:ptCount val="3"/>
                <c:pt idx="0">
                  <c:v>Fort Bend County</c:v>
                </c:pt>
                <c:pt idx="1">
                  <c:v>Harris County</c:v>
                </c:pt>
                <c:pt idx="2">
                  <c:v>Montgomery County</c:v>
                </c:pt>
              </c:strCache>
            </c:strRef>
          </c:cat>
          <c:val>
            <c:numRef>
              <c:f>'Figure 19'!$H$15:$H$17</c:f>
              <c:numCache>
                <c:formatCode>0%</c:formatCode>
                <c:ptCount val="3"/>
                <c:pt idx="0">
                  <c:v>0.34250000000000003</c:v>
                </c:pt>
                <c:pt idx="1">
                  <c:v>0.45060000000000006</c:v>
                </c:pt>
                <c:pt idx="2">
                  <c:v>0.3669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F-1D44-B233-240448C7635D}"/>
            </c:ext>
          </c:extLst>
        </c:ser>
        <c:ser>
          <c:idx val="1"/>
          <c:order val="1"/>
          <c:tx>
            <c:strRef>
              <c:f>'Figure 19'!$I$14</c:f>
              <c:strCache>
                <c:ptCount val="1"/>
                <c:pt idx="0">
                  <c:v>Pay with available money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19'!$G$15:$G$17</c:f>
              <c:strCache>
                <c:ptCount val="3"/>
                <c:pt idx="0">
                  <c:v>Fort Bend County</c:v>
                </c:pt>
                <c:pt idx="1">
                  <c:v>Harris County</c:v>
                </c:pt>
                <c:pt idx="2">
                  <c:v>Montgomery County</c:v>
                </c:pt>
              </c:strCache>
            </c:strRef>
          </c:cat>
          <c:val>
            <c:numRef>
              <c:f>'Figure 19'!$I$15:$I$17</c:f>
              <c:numCache>
                <c:formatCode>0%</c:formatCode>
                <c:ptCount val="3"/>
                <c:pt idx="0">
                  <c:v>0.65749999999999997</c:v>
                </c:pt>
                <c:pt idx="1">
                  <c:v>0.5494</c:v>
                </c:pt>
                <c:pt idx="2">
                  <c:v>0.6331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F-1D44-B233-240448C76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80585999"/>
        <c:axId val="1029096111"/>
      </c:barChart>
      <c:catAx>
        <c:axId val="1680585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1029096111"/>
        <c:crosses val="autoZero"/>
        <c:auto val="1"/>
        <c:lblAlgn val="ctr"/>
        <c:lblOffset val="100"/>
        <c:noMultiLvlLbl val="0"/>
      </c:catAx>
      <c:valAx>
        <c:axId val="1029096111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r>
                  <a:rPr lang="en-US"/>
                  <a:t>Percent of residents</a:t>
                </a:r>
              </a:p>
            </c:rich>
          </c:tx>
          <c:layout>
            <c:manualLayout>
              <c:xMode val="edge"/>
              <c:yMode val="edge"/>
              <c:x val="0.48416888605836034"/>
              <c:y val="0.94530303030303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000000"/>
                  </a:solidFill>
                  <a:latin typeface="Mallory Bold" panose="02010502030501020304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1680585999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549019607843138"/>
          <c:y val="0"/>
          <c:w val="0.74053352246410376"/>
          <c:h val="3.665323084614423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Mallory Bold" panose="02010502030501020304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 i="0">
          <a:solidFill>
            <a:srgbClr val="000000"/>
          </a:solidFill>
          <a:latin typeface="Mallory Bold" panose="02010502030501020304" pitchFamily="2" charset="7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8231820287171E-2"/>
          <c:y val="3.8686523329552351E-2"/>
          <c:w val="0.90181768179712829"/>
          <c:h val="0.8245819523120379"/>
        </c:manualLayout>
      </c:layout>
      <c:lineChart>
        <c:grouping val="standard"/>
        <c:varyColors val="0"/>
        <c:ser>
          <c:idx val="0"/>
          <c:order val="0"/>
          <c:tx>
            <c:strRef>
              <c:f>'Figure 21'!$M$3</c:f>
              <c:strCache>
                <c:ptCount val="1"/>
                <c:pt idx="0">
                  <c:v>Reduce economic inequality between rich and poor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21'!$L$4:$L$19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'Figure 21'!$M$4:$M$19</c:f>
              <c:numCache>
                <c:formatCode>0%</c:formatCode>
                <c:ptCount val="16"/>
                <c:pt idx="0">
                  <c:v>0.47570000000000001</c:v>
                </c:pt>
                <c:pt idx="1">
                  <c:v>0.5615</c:v>
                </c:pt>
                <c:pt idx="2">
                  <c:v>0.56380000000000008</c:v>
                </c:pt>
                <c:pt idx="3">
                  <c:v>0.54680000000000006</c:v>
                </c:pt>
                <c:pt idx="4">
                  <c:v>0.59820000000000007</c:v>
                </c:pt>
                <c:pt idx="5">
                  <c:v>0.60709999999999997</c:v>
                </c:pt>
                <c:pt idx="6">
                  <c:v>0.67170000000000007</c:v>
                </c:pt>
                <c:pt idx="7">
                  <c:v>0.65</c:v>
                </c:pt>
                <c:pt idx="8">
                  <c:v>0.6764</c:v>
                </c:pt>
                <c:pt idx="9">
                  <c:v>0.63340000000000007</c:v>
                </c:pt>
                <c:pt idx="10">
                  <c:v>0.64419999999999999</c:v>
                </c:pt>
                <c:pt idx="13">
                  <c:v>0.73970000000000002</c:v>
                </c:pt>
                <c:pt idx="15">
                  <c:v>0.81430000000000013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96-3947-A56B-2F4E126E7515}"/>
            </c:ext>
          </c:extLst>
        </c:ser>
        <c:ser>
          <c:idx val="1"/>
          <c:order val="1"/>
          <c:tx>
            <c:strRef>
              <c:f>'Figure 21'!$N$3</c:f>
              <c:strCache>
                <c:ptCount val="1"/>
                <c:pt idx="0">
                  <c:v>Everyone who wants to work can find a job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 21'!$L$4:$L$19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'Figure 21'!$N$4:$N$19</c:f>
              <c:numCache>
                <c:formatCode>0%</c:formatCode>
                <c:ptCount val="16"/>
                <c:pt idx="1">
                  <c:v>0.65190000000000003</c:v>
                </c:pt>
                <c:pt idx="6">
                  <c:v>0.7581</c:v>
                </c:pt>
                <c:pt idx="8">
                  <c:v>0.752</c:v>
                </c:pt>
                <c:pt idx="10">
                  <c:v>0.8155</c:v>
                </c:pt>
                <c:pt idx="12">
                  <c:v>0.84900000000000009</c:v>
                </c:pt>
                <c:pt idx="14">
                  <c:v>0.84050000000000002</c:v>
                </c:pt>
                <c:pt idx="15">
                  <c:v>0.87890000000000001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96-3947-A56B-2F4E126E7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9631791"/>
        <c:axId val="1737224927"/>
      </c:lineChart>
      <c:catAx>
        <c:axId val="16196317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Mallory Bold" panose="02010502030501020304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1737224927"/>
        <c:crosses val="autoZero"/>
        <c:auto val="1"/>
        <c:lblAlgn val="ctr"/>
        <c:lblOffset val="100"/>
        <c:noMultiLvlLbl val="0"/>
      </c:catAx>
      <c:valAx>
        <c:axId val="173722492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Mallory Bold" panose="02010502030501020304" pitchFamily="2" charset="77"/>
                    <a:ea typeface="+mn-ea"/>
                    <a:cs typeface="+mn-cs"/>
                  </a:defRPr>
                </a:pPr>
                <a:r>
                  <a:rPr lang="en-US"/>
                  <a:t>Percent of residents who agree</a:t>
                </a:r>
              </a:p>
            </c:rich>
          </c:tx>
          <c:layout>
            <c:manualLayout>
              <c:xMode val="edge"/>
              <c:yMode val="edge"/>
              <c:x val="0"/>
              <c:y val="0.11086405308563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Mallory Bold" panose="02010502030501020304" pitchFamily="2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Mallory Bold" panose="02010502030501020304" pitchFamily="2" charset="77"/>
                <a:ea typeface="+mn-ea"/>
                <a:cs typeface="+mn-cs"/>
              </a:defRPr>
            </a:pPr>
            <a:endParaRPr lang="en-US"/>
          </a:p>
        </c:txPr>
        <c:crossAx val="161963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 i="0">
          <a:solidFill>
            <a:srgbClr val="000000"/>
          </a:solidFill>
          <a:latin typeface="Mallory Bold" panose="02010502030501020304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0.25237</cdr:x>
      <cdr:y>0.78455</cdr:y>
    </cdr:from>
    <cdr:to>
      <cdr:x>0.29523</cdr:x>
      <cdr:y>0.82767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CF6DCDC-C0C3-4E6E-90DD-A3B2CC9D1D78}"/>
            </a:ext>
          </a:extLst>
        </cdr:cNvPr>
        <cdr:cNvSpPr txBox="1"/>
      </cdr:nvSpPr>
      <cdr:spPr>
        <a:xfrm xmlns:a="http://schemas.openxmlformats.org/drawingml/2006/main">
          <a:off x="2221102" y="3951645"/>
          <a:ext cx="377215" cy="21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69</a:t>
          </a:r>
        </a:p>
      </cdr:txBody>
    </cdr:sp>
  </cdr:relSizeAnchor>
  <cdr:relSizeAnchor xmlns:cdr="http://schemas.openxmlformats.org/drawingml/2006/chartDrawing">
    <cdr:from>
      <cdr:x>0.25235</cdr:x>
      <cdr:y>0.6749</cdr:y>
    </cdr:from>
    <cdr:to>
      <cdr:x>0.30429</cdr:x>
      <cdr:y>0.72255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2BCE0E4-D461-4799-99BC-AB5B89155543}"/>
            </a:ext>
          </a:extLst>
        </cdr:cNvPr>
        <cdr:cNvSpPr txBox="1"/>
      </cdr:nvSpPr>
      <cdr:spPr>
        <a:xfrm xmlns:a="http://schemas.openxmlformats.org/drawingml/2006/main">
          <a:off x="2220926" y="3399370"/>
          <a:ext cx="457129" cy="240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20</a:t>
          </a:r>
        </a:p>
      </cdr:txBody>
    </cdr:sp>
  </cdr:relSizeAnchor>
  <cdr:relSizeAnchor xmlns:cdr="http://schemas.openxmlformats.org/drawingml/2006/chartDrawing">
    <cdr:from>
      <cdr:x>0.24156</cdr:x>
      <cdr:y>0.66641</cdr:y>
    </cdr:from>
    <cdr:to>
      <cdr:x>0.34545</cdr:x>
      <cdr:y>0.84796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AB0D3C6-03C8-444A-A796-2B601A686496}"/>
            </a:ext>
          </a:extLst>
        </cdr:cNvPr>
        <cdr:cNvSpPr txBox="1"/>
      </cdr:nvSpPr>
      <cdr:spPr>
        <a:xfrm xmlns:a="http://schemas.openxmlformats.org/drawingml/2006/main">
          <a:off x="2125980" y="33566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0.51836</cdr:x>
      <cdr:y>0.54426</cdr:y>
    </cdr:from>
    <cdr:to>
      <cdr:x>0.5703</cdr:x>
      <cdr:y>0.58511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4C25F460-30BA-4606-B00C-801BBFFCC877}"/>
            </a:ext>
          </a:extLst>
        </cdr:cNvPr>
        <cdr:cNvSpPr txBox="1"/>
      </cdr:nvSpPr>
      <cdr:spPr>
        <a:xfrm xmlns:a="http://schemas.openxmlformats.org/drawingml/2006/main">
          <a:off x="4562095" y="2741355"/>
          <a:ext cx="457129" cy="205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23</a:t>
          </a:r>
        </a:p>
      </cdr:txBody>
    </cdr:sp>
  </cdr:relSizeAnchor>
  <cdr:relSizeAnchor xmlns:cdr="http://schemas.openxmlformats.org/drawingml/2006/chartDrawing">
    <cdr:from>
      <cdr:x>0.44805</cdr:x>
      <cdr:y>0.40923</cdr:y>
    </cdr:from>
    <cdr:to>
      <cdr:x>0.55195</cdr:x>
      <cdr:y>0.59077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BF02DBEE-DB0E-442C-AC7A-C2A99955F013}"/>
            </a:ext>
          </a:extLst>
        </cdr:cNvPr>
        <cdr:cNvSpPr txBox="1"/>
      </cdr:nvSpPr>
      <cdr:spPr>
        <a:xfrm xmlns:a="http://schemas.openxmlformats.org/drawingml/2006/main">
          <a:off x="3943349" y="20612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0.78312</cdr:x>
      <cdr:y>0.46642</cdr:y>
    </cdr:from>
    <cdr:to>
      <cdr:x>0.83247</cdr:x>
      <cdr:y>0.51407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6F2AD867-66F2-4DBE-AFAE-723AB4C3FE3C}"/>
            </a:ext>
          </a:extLst>
        </cdr:cNvPr>
        <cdr:cNvSpPr txBox="1"/>
      </cdr:nvSpPr>
      <cdr:spPr>
        <a:xfrm xmlns:a="http://schemas.openxmlformats.org/drawingml/2006/main">
          <a:off x="6892310" y="2349283"/>
          <a:ext cx="434334" cy="240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41</a:t>
          </a:r>
        </a:p>
      </cdr:txBody>
    </cdr:sp>
  </cdr:relSizeAnchor>
  <cdr:relSizeAnchor xmlns:cdr="http://schemas.openxmlformats.org/drawingml/2006/chartDrawing">
    <cdr:from>
      <cdr:x>0.77344</cdr:x>
      <cdr:y>0.33421</cdr:y>
    </cdr:from>
    <cdr:to>
      <cdr:x>0.83707</cdr:x>
      <cdr:y>0.38615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3517CE92-B78E-4BA4-B7B7-1B219812202E}"/>
            </a:ext>
          </a:extLst>
        </cdr:cNvPr>
        <cdr:cNvSpPr txBox="1"/>
      </cdr:nvSpPr>
      <cdr:spPr>
        <a:xfrm xmlns:a="http://schemas.openxmlformats.org/drawingml/2006/main">
          <a:off x="6807109" y="1683367"/>
          <a:ext cx="560014" cy="261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</a:p>
      </cdr:txBody>
    </cdr:sp>
  </cdr:relSizeAnchor>
  <cdr:relSizeAnchor xmlns:cdr="http://schemas.openxmlformats.org/drawingml/2006/chartDrawing">
    <cdr:from>
      <cdr:x>0.90197</cdr:x>
      <cdr:y>0.79043</cdr:y>
    </cdr:from>
    <cdr:to>
      <cdr:x>0.95522</cdr:x>
      <cdr:y>0.8449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BD4F1CA1-B3AB-4E22-AC50-CAF2D0CDDCBC}"/>
            </a:ext>
          </a:extLst>
        </cdr:cNvPr>
        <cdr:cNvSpPr txBox="1"/>
      </cdr:nvSpPr>
      <cdr:spPr>
        <a:xfrm xmlns:a="http://schemas.openxmlformats.org/drawingml/2006/main">
          <a:off x="7938296" y="3981273"/>
          <a:ext cx="468659" cy="274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28</a:t>
          </a:r>
        </a:p>
      </cdr:txBody>
    </cdr:sp>
  </cdr:relSizeAnchor>
  <cdr:relSizeAnchor xmlns:cdr="http://schemas.openxmlformats.org/drawingml/2006/chartDrawing">
    <cdr:from>
      <cdr:x>0.91022</cdr:x>
      <cdr:y>0.62847</cdr:y>
    </cdr:from>
    <cdr:to>
      <cdr:x>0.96087</cdr:x>
      <cdr:y>0.68066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A8123F70-3A79-4AD4-9635-983FCE1045F3}"/>
            </a:ext>
          </a:extLst>
        </cdr:cNvPr>
        <cdr:cNvSpPr txBox="1"/>
      </cdr:nvSpPr>
      <cdr:spPr>
        <a:xfrm xmlns:a="http://schemas.openxmlformats.org/drawingml/2006/main">
          <a:off x="8010926" y="3165505"/>
          <a:ext cx="445776" cy="262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19</a:t>
          </a:r>
        </a:p>
      </cdr:txBody>
    </cdr:sp>
  </cdr:relSizeAnchor>
  <cdr:relSizeAnchor xmlns:cdr="http://schemas.openxmlformats.org/drawingml/2006/chartDrawing">
    <cdr:from>
      <cdr:x>0.91101</cdr:x>
      <cdr:y>0.42172</cdr:y>
    </cdr:from>
    <cdr:to>
      <cdr:x>0.95907</cdr:x>
      <cdr:y>0.48073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F0469ED7-D242-427D-AF8D-7EB74E2592A1}"/>
            </a:ext>
          </a:extLst>
        </cdr:cNvPr>
        <cdr:cNvSpPr txBox="1"/>
      </cdr:nvSpPr>
      <cdr:spPr>
        <a:xfrm xmlns:a="http://schemas.openxmlformats.org/drawingml/2006/main">
          <a:off x="8017858" y="2124137"/>
          <a:ext cx="422981" cy="297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43</a:t>
          </a:r>
        </a:p>
      </cdr:txBody>
    </cdr:sp>
  </cdr:relSizeAnchor>
  <cdr:relSizeAnchor xmlns:cdr="http://schemas.openxmlformats.org/drawingml/2006/chartDrawing">
    <cdr:from>
      <cdr:x>0.90999</cdr:x>
      <cdr:y>0.2615</cdr:y>
    </cdr:from>
    <cdr:to>
      <cdr:x>0.95934</cdr:x>
      <cdr:y>0.31596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5BFAEA33-CE3D-419B-8FC3-1B44F89DF6D2}"/>
            </a:ext>
          </a:extLst>
        </cdr:cNvPr>
        <cdr:cNvSpPr txBox="1"/>
      </cdr:nvSpPr>
      <cdr:spPr>
        <a:xfrm xmlns:a="http://schemas.openxmlformats.org/drawingml/2006/main">
          <a:off x="8008902" y="1317136"/>
          <a:ext cx="434334" cy="27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0.02673</cdr:x>
      <cdr:y>0.0695</cdr:y>
    </cdr:from>
    <cdr:to>
      <cdr:x>0.4453</cdr:x>
      <cdr:y>0.23967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70B1EBA-3B22-9B65-17CE-C16F6E47CBA4}"/>
            </a:ext>
          </a:extLst>
        </cdr:cNvPr>
        <cdr:cNvSpPr txBox="1"/>
      </cdr:nvSpPr>
      <cdr:spPr>
        <a:xfrm xmlns:a="http://schemas.openxmlformats.org/drawingml/2006/main">
          <a:off x="209996" y="373423"/>
          <a:ext cx="32886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0.0458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505B87C-D2D3-FD23-0E48-F08E45381633}"/>
            </a:ext>
          </a:extLst>
        </cdr:cNvPr>
        <cdr:cNvSpPr txBox="1"/>
      </cdr:nvSpPr>
      <cdr:spPr>
        <a:xfrm xmlns:a="http://schemas.openxmlformats.org/drawingml/2006/main">
          <a:off x="0" y="0"/>
          <a:ext cx="10363200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sz="1400" b="1" u="sng" kern="1200" dirty="0">
              <a:latin typeface="Mallory Bold" panose="02010502030501020304" pitchFamily="2" charset="77"/>
            </a:rPr>
            <a:t>Like the life they have here</a:t>
          </a:r>
          <a:endParaRPr lang="en-US" sz="1400" b="1" i="0" u="sng" kern="1200" dirty="0">
            <a:latin typeface="Mallory Bold" panose="02010502030501020304" pitchFamily="2" charset="77"/>
          </a:endParaRPr>
        </a:p>
      </cdr:txBody>
    </cdr:sp>
  </cdr:relSizeAnchor>
  <cdr:relSizeAnchor xmlns:cdr="http://schemas.openxmlformats.org/drawingml/2006/chartDrawing">
    <cdr:from>
      <cdr:x>0</cdr:x>
      <cdr:y>0.29048</cdr:y>
    </cdr:from>
    <cdr:to>
      <cdr:x>1</cdr:x>
      <cdr:y>0.33628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8A91AA3-6CDD-D6CE-726F-398D074CF56F}"/>
            </a:ext>
          </a:extLst>
        </cdr:cNvPr>
        <cdr:cNvSpPr txBox="1"/>
      </cdr:nvSpPr>
      <cdr:spPr>
        <a:xfrm xmlns:a="http://schemas.openxmlformats.org/drawingml/2006/main">
          <a:off x="0" y="1366490"/>
          <a:ext cx="10363200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sng" kern="1200" dirty="0">
              <a:latin typeface="Mallory Bold" panose="02010502030501020304" pitchFamily="2" charset="77"/>
            </a:rPr>
            <a:t>Quality of life is poor or fair</a:t>
          </a:r>
        </a:p>
      </cdr:txBody>
    </cdr:sp>
  </cdr:relSizeAnchor>
  <cdr:relSizeAnchor xmlns:cdr="http://schemas.openxmlformats.org/drawingml/2006/chartDrawing">
    <cdr:from>
      <cdr:x>0</cdr:x>
      <cdr:y>0.5796</cdr:y>
    </cdr:from>
    <cdr:to>
      <cdr:x>1</cdr:x>
      <cdr:y>0.6254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0BC5333-DCF4-A955-02FF-F37B7788FFB4}"/>
            </a:ext>
          </a:extLst>
        </cdr:cNvPr>
        <cdr:cNvSpPr txBox="1"/>
      </cdr:nvSpPr>
      <cdr:spPr>
        <a:xfrm xmlns:a="http://schemas.openxmlformats.org/drawingml/2006/main">
          <a:off x="0" y="2726583"/>
          <a:ext cx="10363200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wrap="square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sng" kern="1200" dirty="0">
              <a:latin typeface="Mallory Bold" panose="02010502030501020304" pitchFamily="2" charset="77"/>
            </a:rPr>
            <a:t>Employment opportunities are poor or fair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1B40A-8556-2B4F-BA33-5FE19E78BCCD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89797-84DF-454B-B9AC-3E97053AD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0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A757A-9938-49CB-A041-148D7B3847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4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09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6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Overall, 70% supported increasing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Overall, 75% opposed deporting adults who were brought as children and have now lived here for 20+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68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Overall, 70% supported deportation of someone arrested for drunk driving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3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9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52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6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found a MUCH higher rate of </a:t>
            </a:r>
            <a:r>
              <a:rPr lang="en-US" b="1" dirty="0"/>
              <a:t>39% </a:t>
            </a:r>
            <a:r>
              <a:rPr lang="en-US" dirty="0"/>
              <a:t>in Harris County.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“The food we bought just didn’t last, and we didn’t have money to get more.”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“We couldn’t afford to eat balanced meals.”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“We couldn’t feed the children a balanced meal because we couldn’t afford that.”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”In the last 12 months, did you or another adult in your household ever cut the size of your meal or skip meals because there wasn’t enough money for food?”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”In the last 12 months, was any child in the household ever hungry but you just couldn’t afford more food?”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“In the last 12 months, did you ever eat less than you felt you should because there wasn’t enough money for food?”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“In the last 12 months, were you ever hungry but didn’t eat because there wasn’t enough money for food?”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54E1F-E0B8-469C-BBC6-14273EBF5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95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54E1F-E0B8-469C-BBC6-14273EBF5A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9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Furthermore, we were able to estimate food insecurity rates by </a:t>
            </a:r>
            <a:r>
              <a:rPr lang="en-US" b="1" dirty="0"/>
              <a:t>neighborhood area </a:t>
            </a:r>
            <a:r>
              <a:rPr lang="en-US" dirty="0"/>
              <a:t>so that we could inform our community partners who are aiming to address food insecurity.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54E1F-E0B8-469C-BBC6-14273EBF5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93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 you can see, there is a lot of variation by neighborhood area, where some areas have very little food insecurity, while others have very high food insecurity, as high as </a:t>
            </a:r>
            <a:r>
              <a:rPr lang="en-US" b="1" dirty="0"/>
              <a:t>80%.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area with the highest rate of food insecurity was </a:t>
            </a:r>
            <a:r>
              <a:rPr lang="en-US" b="1" dirty="0" err="1"/>
              <a:t>Greenspoint</a:t>
            </a:r>
            <a:r>
              <a:rPr lang="en-US" b="1" dirty="0"/>
              <a:t> &amp; IAH</a:t>
            </a:r>
            <a:r>
              <a:rPr lang="en-US" dirty="0"/>
              <a:t>, but there were several others with more than 50% of residents reporting food insecurity.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an example of how collecting our own data can </a:t>
            </a:r>
            <a:r>
              <a:rPr lang="en-US" b="1" dirty="0"/>
              <a:t>improve upon available estimates </a:t>
            </a:r>
            <a:r>
              <a:rPr lang="en-US" dirty="0"/>
              <a:t>and inform agencies that need to know where to target their services.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But, as I mentioned earlier, we’re not only interested in </a:t>
            </a:r>
            <a:r>
              <a:rPr lang="en-US" b="1" dirty="0"/>
              <a:t>meeting needs</a:t>
            </a:r>
            <a:r>
              <a:rPr lang="en-US" dirty="0"/>
              <a:t>, we’re interested in </a:t>
            </a:r>
            <a:r>
              <a:rPr lang="en-US" b="1" dirty="0"/>
              <a:t>eliminating them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54E1F-E0B8-469C-BBC6-14273EBF5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48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I’m super excited to announce that, starting in 2026, the Kinder Institute will begin releasing an annual economic mobility report for our region.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will monitor our economic mobility – </a:t>
            </a:r>
            <a:r>
              <a:rPr lang="en-US" b="1" dirty="0"/>
              <a:t>the ease with which people can move up in economic status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example, if someone happens to be born into a family in the </a:t>
            </a:r>
            <a:r>
              <a:rPr lang="en-US" b="1" dirty="0"/>
              <a:t>bottom 10% </a:t>
            </a:r>
            <a:r>
              <a:rPr lang="en-US" dirty="0"/>
              <a:t>of the economic distribution, what are their chances of moving up to the median or higher?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chances vary a lot by </a:t>
            </a:r>
            <a:r>
              <a:rPr lang="en-US" b="1" dirty="0"/>
              <a:t>geographic region, even by neighborhood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 mobility neighborhoods tend to </a:t>
            </a:r>
            <a:r>
              <a:rPr lang="en-US" b="1" dirty="0"/>
              <a:t>share characteristics </a:t>
            </a:r>
            <a:r>
              <a:rPr lang="en-US" dirty="0"/>
              <a:t>such 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Lower poverty rates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More stable family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Better school quality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Greater social capital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new annual report will provide a </a:t>
            </a:r>
            <a:r>
              <a:rPr lang="en-US" b="1" dirty="0"/>
              <a:t>baseline</a:t>
            </a:r>
            <a:r>
              <a:rPr lang="en-US" dirty="0"/>
              <a:t> measure of predictors of economic mobility in our region and </a:t>
            </a:r>
            <a:r>
              <a:rPr lang="en-US" b="1" dirty="0"/>
              <a:t>monitor them over time</a:t>
            </a:r>
            <a:r>
              <a:rPr lang="en-US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54E1F-E0B8-469C-BBC6-14273EBF5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72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54E1F-E0B8-469C-BBC6-14273EBF5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44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54E1F-E0B8-469C-BBC6-14273EBF5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84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D91ED-9A14-4B5C-BB66-451A3F7FD6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83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ACS, 2015-2019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15AB6-CE77-4095-9F0D-2459372221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0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 2020</a:t>
            </a:r>
          </a:p>
        </p:txBody>
      </p:sp>
    </p:spTree>
    <p:extLst>
      <p:ext uri="{BB962C8B-B14F-4D97-AF65-F5344CB8AC3E}">
        <p14:creationId xmlns:p14="http://schemas.microsoft.com/office/powerpoint/2010/main" val="18018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89797-84DF-454B-B9AC-3E97053ADF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0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3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35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6" userDrawn="1">
          <p15:clr>
            <a:srgbClr val="FBAE40"/>
          </p15:clr>
        </p15:guide>
        <p15:guide id="4" orient="horz" pos="3936" userDrawn="1">
          <p15:clr>
            <a:srgbClr val="FBAE40"/>
          </p15:clr>
        </p15:guide>
        <p15:guide id="5" pos="384" userDrawn="1">
          <p15:clr>
            <a:srgbClr val="FBAE40"/>
          </p15:clr>
        </p15:guide>
        <p15:guide id="6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ft Titl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120B3943-9871-6CB0-B046-D0EE94E38FA8}"/>
              </a:ext>
            </a:extLst>
          </p:cNvPr>
          <p:cNvSpPr/>
          <p:nvPr userDrawn="1"/>
        </p:nvSpPr>
        <p:spPr>
          <a:xfrm rot="2700000">
            <a:off x="-1773281" y="-566928"/>
            <a:ext cx="5730963" cy="7056919"/>
          </a:xfrm>
          <a:custGeom>
            <a:avLst/>
            <a:gdLst>
              <a:gd name="connsiteX0" fmla="*/ 2207581 w 5730963"/>
              <a:gd name="connsiteY0" fmla="*/ 0 h 7056919"/>
              <a:gd name="connsiteX1" fmla="*/ 5730963 w 5730963"/>
              <a:gd name="connsiteY1" fmla="*/ 0 h 7056919"/>
              <a:gd name="connsiteX2" fmla="*/ 5730963 w 5730963"/>
              <a:gd name="connsiteY2" fmla="*/ 6175294 h 7056919"/>
              <a:gd name="connsiteX3" fmla="*/ 4849337 w 5730963"/>
              <a:gd name="connsiteY3" fmla="*/ 7056919 h 7056919"/>
              <a:gd name="connsiteX4" fmla="*/ 0 w 5730963"/>
              <a:gd name="connsiteY4" fmla="*/ 2207582 h 705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963" h="7056919">
                <a:moveTo>
                  <a:pt x="2207581" y="0"/>
                </a:moveTo>
                <a:lnTo>
                  <a:pt x="5730963" y="0"/>
                </a:lnTo>
                <a:lnTo>
                  <a:pt x="5730963" y="6175294"/>
                </a:lnTo>
                <a:lnTo>
                  <a:pt x="4849337" y="7056919"/>
                </a:lnTo>
                <a:lnTo>
                  <a:pt x="0" y="2207582"/>
                </a:lnTo>
                <a:close/>
              </a:path>
            </a:pathLst>
          </a:custGeom>
          <a:solidFill>
            <a:srgbClr val="9F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6E1C8-51FB-43B8-9A09-565DFE79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1426464"/>
            <a:ext cx="3685032" cy="3191256"/>
          </a:xfrm>
        </p:spPr>
        <p:txBody>
          <a:bodyPr anchor="t"/>
          <a:lstStyle>
            <a:lvl1pPr algn="l">
              <a:defRPr sz="3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25AA9-F072-403E-967B-83D8CB15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EA07-9897-48D0-83D1-77E6B61918E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76DBA4-2287-21AE-BA74-8F064BB33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062472"/>
            <a:ext cx="3685032" cy="418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755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ABD177-2A4B-4908-91A5-743154C1BAA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190488" y="2478024"/>
            <a:ext cx="5623560" cy="1901952"/>
          </a:xfrm>
        </p:spPr>
        <p:txBody>
          <a:bodyPr lIns="0" tIns="0" rIns="0" bIns="0"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63DC7-A366-1812-1C5D-FACF43B07C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77044DCA-D095-4C63-202E-B92C92C8267F}"/>
              </a:ext>
            </a:extLst>
          </p:cNvPr>
          <p:cNvSpPr/>
          <p:nvPr userDrawn="1"/>
        </p:nvSpPr>
        <p:spPr>
          <a:xfrm rot="2700000">
            <a:off x="2902079" y="-1116375"/>
            <a:ext cx="2232750" cy="2232750"/>
          </a:xfrm>
          <a:custGeom>
            <a:avLst/>
            <a:gdLst>
              <a:gd name="connsiteX0" fmla="*/ 0 w 2232750"/>
              <a:gd name="connsiteY0" fmla="*/ 2232750 h 2232750"/>
              <a:gd name="connsiteX1" fmla="*/ 2232750 w 2232750"/>
              <a:gd name="connsiteY1" fmla="*/ 0 h 2232750"/>
              <a:gd name="connsiteX2" fmla="*/ 2232750 w 2232750"/>
              <a:gd name="connsiteY2" fmla="*/ 2232750 h 223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2750" h="2232750">
                <a:moveTo>
                  <a:pt x="0" y="2232750"/>
                </a:moveTo>
                <a:lnTo>
                  <a:pt x="2232750" y="0"/>
                </a:lnTo>
                <a:lnTo>
                  <a:pt x="2232750" y="2232750"/>
                </a:lnTo>
                <a:close/>
              </a:path>
            </a:pathLst>
          </a:custGeom>
          <a:solidFill>
            <a:srgbClr val="4D9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9B1F7BC-32C2-ABC1-4B03-33184F0491C6}"/>
              </a:ext>
            </a:extLst>
          </p:cNvPr>
          <p:cNvSpPr/>
          <p:nvPr userDrawn="1"/>
        </p:nvSpPr>
        <p:spPr>
          <a:xfrm rot="2700000">
            <a:off x="-1940936" y="-163513"/>
            <a:ext cx="5251416" cy="6384098"/>
          </a:xfrm>
          <a:custGeom>
            <a:avLst/>
            <a:gdLst>
              <a:gd name="connsiteX0" fmla="*/ 0 w 5251416"/>
              <a:gd name="connsiteY0" fmla="*/ 1534760 h 6384098"/>
              <a:gd name="connsiteX1" fmla="*/ 1534760 w 5251416"/>
              <a:gd name="connsiteY1" fmla="*/ 0 h 6384098"/>
              <a:gd name="connsiteX2" fmla="*/ 5251416 w 5251416"/>
              <a:gd name="connsiteY2" fmla="*/ 0 h 6384098"/>
              <a:gd name="connsiteX3" fmla="*/ 5251416 w 5251416"/>
              <a:gd name="connsiteY3" fmla="*/ 5982021 h 6384098"/>
              <a:gd name="connsiteX4" fmla="*/ 4849339 w 5251416"/>
              <a:gd name="connsiteY4" fmla="*/ 6384098 h 638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1416" h="6384098">
                <a:moveTo>
                  <a:pt x="0" y="1534760"/>
                </a:moveTo>
                <a:lnTo>
                  <a:pt x="1534760" y="0"/>
                </a:lnTo>
                <a:lnTo>
                  <a:pt x="5251416" y="0"/>
                </a:lnTo>
                <a:lnTo>
                  <a:pt x="5251416" y="5982021"/>
                </a:lnTo>
                <a:lnTo>
                  <a:pt x="4849339" y="6384098"/>
                </a:lnTo>
                <a:close/>
              </a:path>
            </a:pathLst>
          </a:custGeom>
          <a:solidFill>
            <a:srgbClr val="9F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928BF4A-E736-24EB-CBA5-B4FC89999B65}"/>
              </a:ext>
            </a:extLst>
          </p:cNvPr>
          <p:cNvSpPr/>
          <p:nvPr userDrawn="1"/>
        </p:nvSpPr>
        <p:spPr>
          <a:xfrm rot="2700000">
            <a:off x="1563488" y="5107225"/>
            <a:ext cx="3501550" cy="3501550"/>
          </a:xfrm>
          <a:custGeom>
            <a:avLst/>
            <a:gdLst>
              <a:gd name="connsiteX0" fmla="*/ 0 w 3501550"/>
              <a:gd name="connsiteY0" fmla="*/ 0 h 3501550"/>
              <a:gd name="connsiteX1" fmla="*/ 3501550 w 3501550"/>
              <a:gd name="connsiteY1" fmla="*/ 0 h 3501550"/>
              <a:gd name="connsiteX2" fmla="*/ 0 w 3501550"/>
              <a:gd name="connsiteY2" fmla="*/ 3501550 h 35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1550" h="3501550">
                <a:moveTo>
                  <a:pt x="0" y="0"/>
                </a:moveTo>
                <a:lnTo>
                  <a:pt x="3501550" y="0"/>
                </a:lnTo>
                <a:lnTo>
                  <a:pt x="0" y="3501550"/>
                </a:lnTo>
                <a:close/>
              </a:path>
            </a:pathLst>
          </a:custGeom>
          <a:solidFill>
            <a:srgbClr val="AD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1D68339-4722-3829-9C4F-4098EA4EFB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74" y="6062472"/>
            <a:ext cx="3685032" cy="418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59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852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52D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-Light" pitchFamily="34" charset="0"/>
              </a:defRPr>
            </a:lvl1pPr>
            <a:lvl2pPr>
              <a:defRPr>
                <a:latin typeface="Helvetica-Light" pitchFamily="34" charset="0"/>
              </a:defRPr>
            </a:lvl2pPr>
            <a:lvl3pPr>
              <a:defRPr>
                <a:latin typeface="Helvetica-Light" pitchFamily="34" charset="0"/>
              </a:defRPr>
            </a:lvl3pPr>
            <a:lvl4pPr>
              <a:defRPr>
                <a:latin typeface="Helvetica-Light" pitchFamily="34" charset="0"/>
              </a:defRPr>
            </a:lvl4pPr>
            <a:lvl5pPr>
              <a:defRPr>
                <a:latin typeface="Helvetica-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084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bg1"/>
                </a:solidFill>
                <a:latin typeface="Helvetica-Light" pitchFamily="34" charset="0"/>
              </a:defRPr>
            </a:lvl1pPr>
          </a:lstStyle>
          <a:p>
            <a:fld id="{718B48AE-9F06-43A5-883B-1A9CC3C2D4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ffffffff</a:t>
            </a:r>
          </a:p>
        </p:txBody>
      </p:sp>
    </p:spTree>
    <p:extLst>
      <p:ext uri="{BB962C8B-B14F-4D97-AF65-F5344CB8AC3E}">
        <p14:creationId xmlns:p14="http://schemas.microsoft.com/office/powerpoint/2010/main" val="16113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52D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20046" y="152400"/>
            <a:ext cx="4322233" cy="18176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rgbClr val="666666"/>
                </a:solidFill>
                <a:latin typeface="Helvetica-Light" pitchFamily="34" charset="0"/>
              </a:defRPr>
            </a:lvl1pPr>
            <a:lvl2pPr>
              <a:defRPr sz="1600" baseline="0">
                <a:latin typeface="Helvetica 45 Light" pitchFamily="34" charset="0"/>
              </a:defRPr>
            </a:lvl2pPr>
            <a:lvl3pPr>
              <a:defRPr sz="1600" baseline="0">
                <a:latin typeface="Helvetica 45 Light" pitchFamily="34" charset="0"/>
              </a:defRPr>
            </a:lvl3pPr>
            <a:lvl4pPr>
              <a:defRPr sz="1600" baseline="0">
                <a:latin typeface="Helvetica 45 Light" pitchFamily="34" charset="0"/>
              </a:defRPr>
            </a:lvl4pPr>
            <a:lvl5pPr>
              <a:defRPr sz="1600" baseline="0">
                <a:latin typeface="Helvetica 45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0856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Helvetica 45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prstClr val="white"/>
              </a:solidFill>
              <a:latin typeface="Helvetica-Light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87703" y="6385890"/>
            <a:ext cx="333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-Light" pitchFamily="34" charset="0"/>
              </a:defRPr>
            </a:lvl1pPr>
          </a:lstStyle>
          <a:p>
            <a:pPr algn="l"/>
            <a:r>
              <a:rPr lang="en-US" sz="800" dirty="0" err="1">
                <a:solidFill>
                  <a:prstClr val="white"/>
                </a:solidFill>
                <a:ea typeface="ＭＳ Ｐゴシック" charset="-128"/>
              </a:rPr>
              <a:t>ffffffff</a:t>
            </a:r>
            <a:endParaRPr lang="en-US" sz="800" dirty="0">
              <a:solidFill>
                <a:prstClr val="white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07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9799"/>
            <a:ext cx="10972799" cy="1257111"/>
          </a:xfrm>
        </p:spPr>
        <p:txBody>
          <a:bodyPr>
            <a:normAutofit/>
          </a:bodyPr>
          <a:lstStyle>
            <a:lvl1pPr>
              <a:defRPr sz="2933">
                <a:solidFill>
                  <a:srgbClr val="052D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87706" y="6385825"/>
            <a:ext cx="7894693" cy="365125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>
              <a:defRPr sz="1200">
                <a:solidFill>
                  <a:schemeClr val="bg1"/>
                </a:solidFill>
                <a:latin typeface="Helvetica-Light" pitchFamily="34" charset="0"/>
              </a:defRPr>
            </a:lvl1pPr>
          </a:lstStyle>
          <a:p>
            <a:pPr algn="l" defTabSz="914037"/>
            <a:r>
              <a:rPr lang="en-US" sz="800">
                <a:solidFill>
                  <a:prstClr val="white"/>
                </a:solidFill>
                <a:ea typeface="ＭＳ Ｐゴシック" charset="-128"/>
              </a:rPr>
              <a:t>Source: Georgetown University Center on Education and the Workforce, 2014. "Recovery: Job Growth and Education Requirements through 2020."  Retrieved from cew.georgetown.edu/recovery2020, on July 27, 2015.</a:t>
            </a:r>
            <a:endParaRPr lang="en-US" sz="800" dirty="0">
              <a:solidFill>
                <a:prstClr val="white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04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613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4" userDrawn="1">
          <p15:clr>
            <a:srgbClr val="FBAE40"/>
          </p15:clr>
        </p15:guide>
        <p15:guide id="4" orient="horz" pos="3912" userDrawn="1">
          <p15:clr>
            <a:srgbClr val="FBAE40"/>
          </p15:clr>
        </p15:guide>
        <p15:guide id="5" pos="384" userDrawn="1">
          <p15:clr>
            <a:srgbClr val="FBAE40"/>
          </p15:clr>
        </p15:guide>
        <p15:guide id="6" pos="7296" userDrawn="1">
          <p15:clr>
            <a:srgbClr val="FBAE40"/>
          </p15:clr>
        </p15:guide>
        <p15:guide id="7" pos="576" userDrawn="1">
          <p15:clr>
            <a:srgbClr val="FBAE40"/>
          </p15:clr>
        </p15:guide>
        <p15:guide id="8" pos="7104" userDrawn="1">
          <p15:clr>
            <a:srgbClr val="FBAE40"/>
          </p15:clr>
        </p15:guide>
        <p15:guide id="9" orient="horz" pos="576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6337-1212-4E37-B614-FAD81622B5A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190488" y="1426464"/>
            <a:ext cx="5623560" cy="1901952"/>
          </a:xfrm>
        </p:spPr>
        <p:txBody>
          <a:bodyPr wrap="square" anchor="ctr" anchorCtr="0">
            <a:normAutofit/>
          </a:bodyPr>
          <a:lstStyle>
            <a:lvl1pPr algn="l">
              <a:lnSpc>
                <a:spcPct val="90000"/>
              </a:lnSpc>
              <a:defRPr sz="6000" b="1" i="0">
                <a:solidFill>
                  <a:schemeClr val="tx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BD177-2A4B-4908-91A5-743154C1BAA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190488" y="3520440"/>
            <a:ext cx="5623560" cy="132588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665B3E2-C879-3042-38DF-C5FAC2E47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02528" cy="6858000"/>
          </a:xfrm>
          <a:custGeom>
            <a:avLst/>
            <a:gdLst>
              <a:gd name="connsiteX0" fmla="*/ 6002528 w 6002528"/>
              <a:gd name="connsiteY0" fmla="*/ 6852824 h 6858000"/>
              <a:gd name="connsiteX1" fmla="*/ 6002528 w 6002528"/>
              <a:gd name="connsiteY1" fmla="*/ 6858000 h 6858000"/>
              <a:gd name="connsiteX2" fmla="*/ 5997352 w 6002528"/>
              <a:gd name="connsiteY2" fmla="*/ 6858000 h 6858000"/>
              <a:gd name="connsiteX3" fmla="*/ 3131022 w 6002528"/>
              <a:gd name="connsiteY3" fmla="*/ 4573286 h 6858000"/>
              <a:gd name="connsiteX4" fmla="*/ 5415736 w 6002528"/>
              <a:gd name="connsiteY4" fmla="*/ 6858000 h 6858000"/>
              <a:gd name="connsiteX5" fmla="*/ 846309 w 6002528"/>
              <a:gd name="connsiteY5" fmla="*/ 6858000 h 6858000"/>
              <a:gd name="connsiteX6" fmla="*/ 2912918 w 6002528"/>
              <a:gd name="connsiteY6" fmla="*/ 0 h 6858000"/>
              <a:gd name="connsiteX7" fmla="*/ 5596193 w 6002528"/>
              <a:gd name="connsiteY7" fmla="*/ 0 h 6858000"/>
              <a:gd name="connsiteX8" fmla="*/ 4254556 w 6002528"/>
              <a:gd name="connsiteY8" fmla="*/ 1341637 h 6858000"/>
              <a:gd name="connsiteX9" fmla="*/ 0 w 6002528"/>
              <a:gd name="connsiteY9" fmla="*/ 0 h 6858000"/>
              <a:gd name="connsiteX10" fmla="*/ 2641355 w 6002528"/>
              <a:gd name="connsiteY10" fmla="*/ 0 h 6858000"/>
              <a:gd name="connsiteX11" fmla="*/ 5037050 w 6002528"/>
              <a:gd name="connsiteY11" fmla="*/ 2395695 h 6858000"/>
              <a:gd name="connsiteX12" fmla="*/ 574746 w 6002528"/>
              <a:gd name="connsiteY12" fmla="*/ 6858000 h 6858000"/>
              <a:gd name="connsiteX13" fmla="*/ 0 w 600252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02528" h="6858000">
                <a:moveTo>
                  <a:pt x="6002528" y="6852824"/>
                </a:moveTo>
                <a:lnTo>
                  <a:pt x="6002528" y="6858000"/>
                </a:lnTo>
                <a:lnTo>
                  <a:pt x="5997352" y="6858000"/>
                </a:lnTo>
                <a:close/>
                <a:moveTo>
                  <a:pt x="3131022" y="4573286"/>
                </a:moveTo>
                <a:lnTo>
                  <a:pt x="5415736" y="6858000"/>
                </a:lnTo>
                <a:lnTo>
                  <a:pt x="846309" y="6858000"/>
                </a:lnTo>
                <a:close/>
                <a:moveTo>
                  <a:pt x="2912918" y="0"/>
                </a:moveTo>
                <a:lnTo>
                  <a:pt x="5596193" y="0"/>
                </a:lnTo>
                <a:lnTo>
                  <a:pt x="4254556" y="1341637"/>
                </a:lnTo>
                <a:close/>
                <a:moveTo>
                  <a:pt x="0" y="0"/>
                </a:moveTo>
                <a:lnTo>
                  <a:pt x="2641355" y="0"/>
                </a:lnTo>
                <a:lnTo>
                  <a:pt x="5037050" y="2395695"/>
                </a:lnTo>
                <a:lnTo>
                  <a:pt x="57474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45F78E-8A00-E63C-0A62-B59174271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74" y="6062472"/>
            <a:ext cx="3685032" cy="418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804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6337-1212-4E37-B614-FAD81622B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190488" y="2478024"/>
            <a:ext cx="5623560" cy="1901952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28A8F7-85D1-0D50-5D36-65AECCA13D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74" y="6062472"/>
            <a:ext cx="3685032" cy="41805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31DACC-60FD-2E79-9248-5FB003CCC1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5743" cy="6858000"/>
          </a:xfrm>
          <a:custGeom>
            <a:avLst/>
            <a:gdLst>
              <a:gd name="connsiteX0" fmla="*/ 4040284 w 7695743"/>
              <a:gd name="connsiteY0" fmla="*/ 4789325 h 6858000"/>
              <a:gd name="connsiteX1" fmla="*/ 6108959 w 7695743"/>
              <a:gd name="connsiteY1" fmla="*/ 6858000 h 6858000"/>
              <a:gd name="connsiteX2" fmla="*/ 1971609 w 7695743"/>
              <a:gd name="connsiteY2" fmla="*/ 6858000 h 6858000"/>
              <a:gd name="connsiteX3" fmla="*/ 1733115 w 7695743"/>
              <a:gd name="connsiteY3" fmla="*/ 0 h 6858000"/>
              <a:gd name="connsiteX4" fmla="*/ 7695743 w 7695743"/>
              <a:gd name="connsiteY4" fmla="*/ 0 h 6858000"/>
              <a:gd name="connsiteX5" fmla="*/ 4714429 w 7695743"/>
              <a:gd name="connsiteY5" fmla="*/ 2981314 h 6858000"/>
              <a:gd name="connsiteX6" fmla="*/ 0 w 7695743"/>
              <a:gd name="connsiteY6" fmla="*/ 0 h 6858000"/>
              <a:gd name="connsiteX7" fmla="*/ 1461552 w 7695743"/>
              <a:gd name="connsiteY7" fmla="*/ 0 h 6858000"/>
              <a:gd name="connsiteX8" fmla="*/ 5009799 w 7695743"/>
              <a:gd name="connsiteY8" fmla="*/ 3548247 h 6858000"/>
              <a:gd name="connsiteX9" fmla="*/ 1700046 w 7695743"/>
              <a:gd name="connsiteY9" fmla="*/ 6858000 h 6858000"/>
              <a:gd name="connsiteX10" fmla="*/ 0 w 7695743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5743" h="6858000">
                <a:moveTo>
                  <a:pt x="4040284" y="4789325"/>
                </a:moveTo>
                <a:lnTo>
                  <a:pt x="6108959" y="6858000"/>
                </a:lnTo>
                <a:lnTo>
                  <a:pt x="1971609" y="6858000"/>
                </a:lnTo>
                <a:close/>
                <a:moveTo>
                  <a:pt x="1733115" y="0"/>
                </a:moveTo>
                <a:lnTo>
                  <a:pt x="7695743" y="0"/>
                </a:lnTo>
                <a:lnTo>
                  <a:pt x="4714429" y="2981314"/>
                </a:lnTo>
                <a:close/>
                <a:moveTo>
                  <a:pt x="0" y="0"/>
                </a:moveTo>
                <a:lnTo>
                  <a:pt x="1461552" y="0"/>
                </a:lnTo>
                <a:lnTo>
                  <a:pt x="5009799" y="3548247"/>
                </a:lnTo>
                <a:lnTo>
                  <a:pt x="170004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467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6337-1212-4E37-B614-FAD81622B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190488" y="384048"/>
            <a:ext cx="5623560" cy="1901952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28A8F7-85D1-0D50-5D36-65AECCA13D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062472"/>
            <a:ext cx="3685032" cy="41805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00F5E14-167F-8926-07A7-6110759FAB6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190488" y="4572000"/>
            <a:ext cx="5623560" cy="1901952"/>
          </a:xfrm>
        </p:spPr>
        <p:txBody>
          <a:bodyPr lIns="0" tIns="0" rIns="0" bIns="0" anchor="ctr" anchorCtr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87A7921-1236-53DD-D70C-7E7432F79F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78024"/>
            <a:ext cx="12192000" cy="1901952"/>
          </a:xfrm>
          <a:custGeom>
            <a:avLst/>
            <a:gdLst>
              <a:gd name="connsiteX0" fmla="*/ 3584448 w 12192000"/>
              <a:gd name="connsiteY0" fmla="*/ 0 h 1901952"/>
              <a:gd name="connsiteX1" fmla="*/ 12192000 w 12192000"/>
              <a:gd name="connsiteY1" fmla="*/ 0 h 1901952"/>
              <a:gd name="connsiteX2" fmla="*/ 12192000 w 12192000"/>
              <a:gd name="connsiteY2" fmla="*/ 1901952 h 1901952"/>
              <a:gd name="connsiteX3" fmla="*/ 1682496 w 12192000"/>
              <a:gd name="connsiteY3" fmla="*/ 1901952 h 1901952"/>
              <a:gd name="connsiteX4" fmla="*/ 0 w 12192000"/>
              <a:gd name="connsiteY4" fmla="*/ 0 h 1901952"/>
              <a:gd name="connsiteX5" fmla="*/ 1 w 12192000"/>
              <a:gd name="connsiteY5" fmla="*/ 0 h 1901952"/>
              <a:gd name="connsiteX6" fmla="*/ 1 w 12192000"/>
              <a:gd name="connsiteY6" fmla="*/ 1901952 h 1901952"/>
              <a:gd name="connsiteX7" fmla="*/ 0 w 12192000"/>
              <a:gd name="connsiteY7" fmla="*/ 1901952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01952">
                <a:moveTo>
                  <a:pt x="3584448" y="0"/>
                </a:moveTo>
                <a:lnTo>
                  <a:pt x="12192000" y="0"/>
                </a:lnTo>
                <a:lnTo>
                  <a:pt x="12192000" y="1901952"/>
                </a:lnTo>
                <a:lnTo>
                  <a:pt x="1682496" y="1901952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1901952"/>
                </a:lnTo>
                <a:lnTo>
                  <a:pt x="0" y="190195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6D9CF0D-7FBE-F919-9B4F-DA10BE692DA0}"/>
              </a:ext>
            </a:extLst>
          </p:cNvPr>
          <p:cNvSpPr/>
          <p:nvPr userDrawn="1"/>
        </p:nvSpPr>
        <p:spPr>
          <a:xfrm rot="2700000">
            <a:off x="-1365767" y="-1051857"/>
            <a:ext cx="4306015" cy="6564205"/>
          </a:xfrm>
          <a:custGeom>
            <a:avLst/>
            <a:gdLst>
              <a:gd name="connsiteX0" fmla="*/ 0 w 4306015"/>
              <a:gd name="connsiteY0" fmla="*/ 2258190 h 6564205"/>
              <a:gd name="connsiteX1" fmla="*/ 2258190 w 4306015"/>
              <a:gd name="connsiteY1" fmla="*/ 0 h 6564205"/>
              <a:gd name="connsiteX2" fmla="*/ 4306015 w 4306015"/>
              <a:gd name="connsiteY2" fmla="*/ 0 h 6564205"/>
              <a:gd name="connsiteX3" fmla="*/ 4306015 w 4306015"/>
              <a:gd name="connsiteY3" fmla="*/ 6564205 h 656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015" h="6564205">
                <a:moveTo>
                  <a:pt x="0" y="2258190"/>
                </a:moveTo>
                <a:lnTo>
                  <a:pt x="2258190" y="0"/>
                </a:lnTo>
                <a:lnTo>
                  <a:pt x="4306015" y="0"/>
                </a:lnTo>
                <a:lnTo>
                  <a:pt x="4306015" y="6564205"/>
                </a:lnTo>
                <a:close/>
              </a:path>
            </a:pathLst>
          </a:custGeom>
          <a:solidFill>
            <a:srgbClr val="AD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50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A3E7F192-85B1-21D2-D17F-97DC80D69E1F}"/>
              </a:ext>
            </a:extLst>
          </p:cNvPr>
          <p:cNvSpPr/>
          <p:nvPr userDrawn="1"/>
        </p:nvSpPr>
        <p:spPr>
          <a:xfrm rot="2700000">
            <a:off x="-1365767" y="-1051857"/>
            <a:ext cx="4306015" cy="6564205"/>
          </a:xfrm>
          <a:custGeom>
            <a:avLst/>
            <a:gdLst>
              <a:gd name="connsiteX0" fmla="*/ 0 w 4306015"/>
              <a:gd name="connsiteY0" fmla="*/ 2258190 h 6564205"/>
              <a:gd name="connsiteX1" fmla="*/ 2258190 w 4306015"/>
              <a:gd name="connsiteY1" fmla="*/ 0 h 6564205"/>
              <a:gd name="connsiteX2" fmla="*/ 4306015 w 4306015"/>
              <a:gd name="connsiteY2" fmla="*/ 0 h 6564205"/>
              <a:gd name="connsiteX3" fmla="*/ 4306015 w 4306015"/>
              <a:gd name="connsiteY3" fmla="*/ 6564205 h 656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015" h="6564205">
                <a:moveTo>
                  <a:pt x="0" y="2258190"/>
                </a:moveTo>
                <a:lnTo>
                  <a:pt x="2258190" y="0"/>
                </a:lnTo>
                <a:lnTo>
                  <a:pt x="4306015" y="0"/>
                </a:lnTo>
                <a:lnTo>
                  <a:pt x="4306015" y="6564205"/>
                </a:lnTo>
                <a:close/>
              </a:path>
            </a:pathLst>
          </a:custGeom>
          <a:solidFill>
            <a:srgbClr val="4D9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221224" y="1426464"/>
            <a:ext cx="6592824" cy="8595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76200" lvl="0" indent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482CAD6-744C-E565-7A8C-77F096CF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8352" y="6053326"/>
            <a:ext cx="612648" cy="420624"/>
          </a:xfrm>
        </p:spPr>
        <p:txBody>
          <a:bodyPr/>
          <a:lstStyle/>
          <a:p>
            <a:fld id="{FF33EA07-9897-48D0-83D1-77E6B61918E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3787F4-63E9-7B67-75EC-98813B715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062472"/>
            <a:ext cx="3685032" cy="418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17680-799A-DC1F-0369-D736CCAA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223" y="384048"/>
            <a:ext cx="6592824" cy="859536"/>
          </a:xfrm>
        </p:spPr>
        <p:txBody>
          <a:bodyPr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00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0C1DEE7-B4B0-5EDC-07BD-C2B2FC224E67}"/>
              </a:ext>
            </a:extLst>
          </p:cNvPr>
          <p:cNvSpPr/>
          <p:nvPr userDrawn="1"/>
        </p:nvSpPr>
        <p:spPr>
          <a:xfrm rot="2700000">
            <a:off x="-1800759" y="-545174"/>
            <a:ext cx="5751278" cy="7046408"/>
          </a:xfrm>
          <a:custGeom>
            <a:avLst/>
            <a:gdLst>
              <a:gd name="connsiteX0" fmla="*/ 0 w 5751278"/>
              <a:gd name="connsiteY0" fmla="*/ 2187273 h 7046408"/>
              <a:gd name="connsiteX1" fmla="*/ 2187273 w 5751278"/>
              <a:gd name="connsiteY1" fmla="*/ 0 h 7046408"/>
              <a:gd name="connsiteX2" fmla="*/ 5751278 w 5751278"/>
              <a:gd name="connsiteY2" fmla="*/ 0 h 7046408"/>
              <a:gd name="connsiteX3" fmla="*/ 5751278 w 5751278"/>
              <a:gd name="connsiteY3" fmla="*/ 6154265 h 7046408"/>
              <a:gd name="connsiteX4" fmla="*/ 4859135 w 5751278"/>
              <a:gd name="connsiteY4" fmla="*/ 7046408 h 70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1278" h="7046408">
                <a:moveTo>
                  <a:pt x="0" y="2187273"/>
                </a:moveTo>
                <a:lnTo>
                  <a:pt x="2187273" y="0"/>
                </a:lnTo>
                <a:lnTo>
                  <a:pt x="5751278" y="0"/>
                </a:lnTo>
                <a:lnTo>
                  <a:pt x="5751278" y="6154265"/>
                </a:lnTo>
                <a:lnTo>
                  <a:pt x="4859135" y="7046408"/>
                </a:lnTo>
                <a:close/>
              </a:path>
            </a:pathLst>
          </a:custGeom>
          <a:solidFill>
            <a:srgbClr val="E0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8BCB48-0F5D-76E4-7B0E-BD109F5E9A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062472"/>
            <a:ext cx="3685032" cy="418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600F6-F769-439D-AE8F-72AAC4378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270D3-C87B-48B3-B9BA-E7FCBD44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EA07-9897-48D0-83D1-77E6B61918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9D5634-429B-4B43-B36A-48FAFA7E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13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C33E735-793F-880A-DF8C-E75E3ABC6134}"/>
              </a:ext>
            </a:extLst>
          </p:cNvPr>
          <p:cNvSpPr/>
          <p:nvPr userDrawn="1"/>
        </p:nvSpPr>
        <p:spPr>
          <a:xfrm rot="2700000">
            <a:off x="-1800759" y="-545174"/>
            <a:ext cx="5751278" cy="7046408"/>
          </a:xfrm>
          <a:custGeom>
            <a:avLst/>
            <a:gdLst>
              <a:gd name="connsiteX0" fmla="*/ 0 w 5751278"/>
              <a:gd name="connsiteY0" fmla="*/ 2187273 h 7046408"/>
              <a:gd name="connsiteX1" fmla="*/ 2187273 w 5751278"/>
              <a:gd name="connsiteY1" fmla="*/ 0 h 7046408"/>
              <a:gd name="connsiteX2" fmla="*/ 5751278 w 5751278"/>
              <a:gd name="connsiteY2" fmla="*/ 0 h 7046408"/>
              <a:gd name="connsiteX3" fmla="*/ 5751278 w 5751278"/>
              <a:gd name="connsiteY3" fmla="*/ 6154265 h 7046408"/>
              <a:gd name="connsiteX4" fmla="*/ 4859135 w 5751278"/>
              <a:gd name="connsiteY4" fmla="*/ 7046408 h 70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1278" h="7046408">
                <a:moveTo>
                  <a:pt x="0" y="2187273"/>
                </a:moveTo>
                <a:lnTo>
                  <a:pt x="2187273" y="0"/>
                </a:lnTo>
                <a:lnTo>
                  <a:pt x="5751278" y="0"/>
                </a:lnTo>
                <a:lnTo>
                  <a:pt x="5751278" y="6154265"/>
                </a:lnTo>
                <a:lnTo>
                  <a:pt x="4859135" y="7046408"/>
                </a:lnTo>
                <a:close/>
              </a:path>
            </a:pathLst>
          </a:custGeom>
          <a:solidFill>
            <a:srgbClr val="E0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3C54D-002B-0F03-5DD1-03D8715B07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062472"/>
            <a:ext cx="3685032" cy="418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600F6-F769-439D-AE8F-72AAC4378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98" y="2536282"/>
            <a:ext cx="5624640" cy="33612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270D3-C87B-48B3-B9BA-E7FCBD44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EA07-9897-48D0-83D1-77E6B61918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9D5634-429B-4B43-B36A-48FAFA7E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98" y="1426463"/>
            <a:ext cx="56246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02D28D-7074-4229-AEF5-354EC4CC96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3313" y="1426463"/>
            <a:ext cx="5624640" cy="4471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61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3E6749F-1055-13A1-3A0E-25DA395B64CB}"/>
              </a:ext>
            </a:extLst>
          </p:cNvPr>
          <p:cNvSpPr/>
          <p:nvPr userDrawn="1"/>
        </p:nvSpPr>
        <p:spPr>
          <a:xfrm rot="2700000">
            <a:off x="-1800759" y="-545174"/>
            <a:ext cx="5751278" cy="7046408"/>
          </a:xfrm>
          <a:custGeom>
            <a:avLst/>
            <a:gdLst>
              <a:gd name="connsiteX0" fmla="*/ 0 w 5751278"/>
              <a:gd name="connsiteY0" fmla="*/ 2187273 h 7046408"/>
              <a:gd name="connsiteX1" fmla="*/ 2187273 w 5751278"/>
              <a:gd name="connsiteY1" fmla="*/ 0 h 7046408"/>
              <a:gd name="connsiteX2" fmla="*/ 5751278 w 5751278"/>
              <a:gd name="connsiteY2" fmla="*/ 0 h 7046408"/>
              <a:gd name="connsiteX3" fmla="*/ 5751278 w 5751278"/>
              <a:gd name="connsiteY3" fmla="*/ 6154265 h 7046408"/>
              <a:gd name="connsiteX4" fmla="*/ 4859135 w 5751278"/>
              <a:gd name="connsiteY4" fmla="*/ 7046408 h 704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1278" h="7046408">
                <a:moveTo>
                  <a:pt x="0" y="2187273"/>
                </a:moveTo>
                <a:lnTo>
                  <a:pt x="2187273" y="0"/>
                </a:lnTo>
                <a:lnTo>
                  <a:pt x="5751278" y="0"/>
                </a:lnTo>
                <a:lnTo>
                  <a:pt x="5751278" y="6154265"/>
                </a:lnTo>
                <a:lnTo>
                  <a:pt x="4859135" y="7046408"/>
                </a:lnTo>
                <a:close/>
              </a:path>
            </a:pathLst>
          </a:custGeom>
          <a:solidFill>
            <a:srgbClr val="E0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8D785E-FCF6-8696-48A3-64AFF2544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6062472"/>
            <a:ext cx="3685032" cy="418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950F-8B8E-4182-A16F-910D539D9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698" y="1426463"/>
            <a:ext cx="5533200" cy="4471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909EE-AC78-4CEF-BFA9-DF27FEC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753" y="1426463"/>
            <a:ext cx="5533200" cy="4471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95B28-3034-43EE-B14B-101444C0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EA07-9897-48D0-83D1-77E6B61918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F782E9-CCF6-4EEF-B7E0-D4A1E305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67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4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chemeClr val="tx1"/>
          </a:solidFill>
          <a:latin typeface="Mallory Bold" panose="020105020305010203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5E19-378D-4CF9-970A-B9ACDD8A5CC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4047" y="384048"/>
            <a:ext cx="11430000" cy="8595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E3794-67D6-47B3-97BD-4402489DBF5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4047" y="1426463"/>
            <a:ext cx="11430000" cy="4443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B1E1C-BA1B-49D5-A665-4A50C6CBB2A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98352" y="6053326"/>
            <a:ext cx="612648" cy="4206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FF33EA07-9897-48D0-83D1-77E6B61918E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131404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chemeClr val="tx2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–"/>
        <a:defRPr sz="16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384">
          <p15:clr>
            <a:srgbClr val="F26B43"/>
          </p15:clr>
        </p15:guide>
        <p15:guide id="5" pos="7296">
          <p15:clr>
            <a:srgbClr val="F26B43"/>
          </p15:clr>
        </p15:guide>
        <p15:guide id="6" pos="7351">
          <p15:clr>
            <a:srgbClr val="F26B43"/>
          </p15:clr>
        </p15:guide>
        <p15:guide id="7" orient="horz" pos="3897">
          <p15:clr>
            <a:srgbClr val="F26B43"/>
          </p15:clr>
        </p15:guide>
        <p15:guide id="8" orient="horz" pos="1123">
          <p15:clr>
            <a:srgbClr val="F26B43"/>
          </p15:clr>
        </p15:guide>
        <p15:guide id="9" orient="horz" pos="4104">
          <p15:clr>
            <a:srgbClr val="F26B43"/>
          </p15:clr>
        </p15:guide>
        <p15:guide id="10" orient="horz" pos="37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223641" y="1426464"/>
            <a:ext cx="6590407" cy="190195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Houston Demographics,</a:t>
            </a:r>
            <a:br>
              <a:rPr lang="en-US" sz="4000" dirty="0"/>
            </a:br>
            <a:r>
              <a:rPr lang="en-US" sz="4000" dirty="0"/>
              <a:t>Assets, &amp; Challenges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C83948B-F6A8-99C6-A37A-9F6E58B71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641" y="3520440"/>
            <a:ext cx="6590407" cy="1325880"/>
          </a:xfrm>
        </p:spPr>
        <p:txBody>
          <a:bodyPr/>
          <a:lstStyle/>
          <a:p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Ruth N. López Turley, PhD </a:t>
            </a:r>
          </a:p>
          <a:p>
            <a:r>
              <a:rPr lang="en-US" dirty="0"/>
              <a:t>Professor of Sociology</a:t>
            </a:r>
          </a:p>
          <a:p>
            <a:r>
              <a:rPr lang="en-US" dirty="0"/>
              <a:t>Director, Kinder Institute for Urban Research</a:t>
            </a:r>
          </a:p>
          <a:p>
            <a:r>
              <a:rPr lang="en-US" dirty="0"/>
              <a:t>Rice University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B6C6255-61B4-E2EA-DFD8-C591E9FF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0" r="13704"/>
          <a:stretch/>
        </p:blipFill>
        <p:spPr>
          <a:xfrm>
            <a:off x="0" y="0"/>
            <a:ext cx="600252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81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1A8223-4A34-AD3A-4AEA-789025386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5611"/>
              </p:ext>
            </p:extLst>
          </p:nvPr>
        </p:nvGraphicFramePr>
        <p:xfrm>
          <a:off x="990399" y="2157745"/>
          <a:ext cx="28151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48">
                  <a:extLst>
                    <a:ext uri="{9D8B030D-6E8A-4147-A177-3AD203B41FA5}">
                      <a16:colId xmlns:a16="http://schemas.microsoft.com/office/drawing/2014/main" val="2829319182"/>
                    </a:ext>
                  </a:extLst>
                </a:gridCol>
                <a:gridCol w="1272312">
                  <a:extLst>
                    <a:ext uri="{9D8B030D-6E8A-4147-A177-3AD203B41FA5}">
                      <a16:colId xmlns:a16="http://schemas.microsoft.com/office/drawing/2014/main" val="3777787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4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18-29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32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30-49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43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50-64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982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65+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77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0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HS or less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Some college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57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Bachelor’s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87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Grad degree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086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AFE30B-F323-63F7-1F24-33ED48CE8FAB}"/>
              </a:ext>
            </a:extLst>
          </p:cNvPr>
          <p:cNvSpPr txBox="1"/>
          <p:nvPr/>
        </p:nvSpPr>
        <p:spPr>
          <a:xfrm>
            <a:off x="609600" y="624000"/>
            <a:ext cx="1097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Mallory Bold" panose="02010502030501020304" pitchFamily="2" charset="77"/>
              </a:rPr>
              <a:t>Survey respondents</a:t>
            </a:r>
          </a:p>
          <a:p>
            <a:pPr algn="ctr"/>
            <a:r>
              <a:rPr lang="en-US" sz="3000" b="1" dirty="0">
                <a:solidFill>
                  <a:schemeClr val="tx2"/>
                </a:solidFill>
                <a:latin typeface="Mallory Bold" panose="02010502030501020304" pitchFamily="2" charset="77"/>
              </a:rPr>
              <a:t>(Fort Bend, Harris, &amp; Montgomery Counties)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ABABCE-46A2-B0F4-4DC7-E91C60171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69935"/>
              </p:ext>
            </p:extLst>
          </p:nvPr>
        </p:nvGraphicFramePr>
        <p:xfrm>
          <a:off x="4085863" y="1786905"/>
          <a:ext cx="33219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27">
                  <a:extLst>
                    <a:ext uri="{9D8B030D-6E8A-4147-A177-3AD203B41FA5}">
                      <a16:colId xmlns:a16="http://schemas.microsoft.com/office/drawing/2014/main" val="2829319182"/>
                    </a:ext>
                  </a:extLst>
                </a:gridCol>
                <a:gridCol w="1464107">
                  <a:extLst>
                    <a:ext uri="{9D8B030D-6E8A-4147-A177-3AD203B41FA5}">
                      <a16:colId xmlns:a16="http://schemas.microsoft.com/office/drawing/2014/main" val="3777787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4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&lt;$25k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32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$25k-$49,999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43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$50k-$99,999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982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$100k+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77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Race/Ethnicity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0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Asian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57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Hispanic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87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0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8023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73B0F3-0F6E-F482-2506-87F656E8C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83178"/>
              </p:ext>
            </p:extLst>
          </p:nvPr>
        </p:nvGraphicFramePr>
        <p:xfrm>
          <a:off x="7688101" y="2899425"/>
          <a:ext cx="364988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871">
                  <a:extLst>
                    <a:ext uri="{9D8B030D-6E8A-4147-A177-3AD203B41FA5}">
                      <a16:colId xmlns:a16="http://schemas.microsoft.com/office/drawing/2014/main" val="2829319182"/>
                    </a:ext>
                  </a:extLst>
                </a:gridCol>
                <a:gridCol w="1061013">
                  <a:extLst>
                    <a:ext uri="{9D8B030D-6E8A-4147-A177-3AD203B41FA5}">
                      <a16:colId xmlns:a16="http://schemas.microsoft.com/office/drawing/2014/main" val="3777787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Political Ideology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4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Extremely conservative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32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Conservative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43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Slightly conservative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982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Moderate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77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Slightly liberal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Liberal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57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Extremely Liberal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877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4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40B41-7829-D3C9-53F9-FF1130CA1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4AACC1-2964-25E0-CA4F-420D1D4534AE}"/>
              </a:ext>
            </a:extLst>
          </p:cNvPr>
          <p:cNvSpPr txBox="1"/>
          <p:nvPr/>
        </p:nvSpPr>
        <p:spPr>
          <a:xfrm>
            <a:off x="609600" y="624000"/>
            <a:ext cx="10972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Mallory Bold" panose="02010502030501020304" pitchFamily="2" charset="77"/>
              </a:rPr>
              <a:t>What's the best thing about living in the Houston area?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5D19EF-9092-1802-A8B5-EB6E414A023D}"/>
              </a:ext>
            </a:extLst>
          </p:cNvPr>
          <p:cNvGrpSpPr/>
          <p:nvPr/>
        </p:nvGrpSpPr>
        <p:grpSpPr>
          <a:xfrm>
            <a:off x="609599" y="1298448"/>
            <a:ext cx="3452802" cy="4760030"/>
            <a:chOff x="609599" y="1298448"/>
            <a:chExt cx="3452802" cy="4760030"/>
          </a:xfrm>
        </p:grpSpPr>
        <p:pic>
          <p:nvPicPr>
            <p:cNvPr id="12" name="Picture 11" descr="A group of people smiling&#10;&#10;AI-generated content may be incorrect.">
              <a:extLst>
                <a:ext uri="{FF2B5EF4-FFF2-40B4-BE49-F238E27FC236}">
                  <a16:creationId xmlns:a16="http://schemas.microsoft.com/office/drawing/2014/main" id="{53AF7581-A504-07C6-F610-66D9B96FE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298448"/>
              <a:ext cx="3452801" cy="427024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6BA1AE-5813-9D2D-1535-86FE8EBB1162}"/>
                </a:ext>
              </a:extLst>
            </p:cNvPr>
            <p:cNvSpPr txBox="1"/>
            <p:nvPr/>
          </p:nvSpPr>
          <p:spPr>
            <a:xfrm>
              <a:off x="609599" y="5689146"/>
              <a:ext cx="34528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effectLst/>
                  <a:latin typeface="Mallory Bold" panose="02010502030501020304" pitchFamily="2" charset="77"/>
                </a:rPr>
                <a:t>Diversity</a:t>
              </a:r>
              <a:endParaRPr lang="en-US" dirty="0">
                <a:solidFill>
                  <a:schemeClr val="tx2"/>
                </a:solidFill>
                <a:effectLst/>
                <a:latin typeface="Mallory Bold" panose="02010502030501020304" pitchFamily="2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1C97C4-A777-1705-7C62-E0543D0463DB}"/>
              </a:ext>
            </a:extLst>
          </p:cNvPr>
          <p:cNvGrpSpPr/>
          <p:nvPr/>
        </p:nvGrpSpPr>
        <p:grpSpPr>
          <a:xfrm>
            <a:off x="4360799" y="1293876"/>
            <a:ext cx="3461601" cy="5041601"/>
            <a:chOff x="4360799" y="1293876"/>
            <a:chExt cx="3461601" cy="5041601"/>
          </a:xfrm>
        </p:grpSpPr>
        <p:pic>
          <p:nvPicPr>
            <p:cNvPr id="8" name="Picture 7" descr="A person and person sitting in a circle&#10;&#10;AI-generated content may be incorrect.">
              <a:extLst>
                <a:ext uri="{FF2B5EF4-FFF2-40B4-BE49-F238E27FC236}">
                  <a16:creationId xmlns:a16="http://schemas.microsoft.com/office/drawing/2014/main" id="{7DA4E28A-B026-864B-5324-6C25E82EF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9599" y="1293876"/>
              <a:ext cx="3452801" cy="427024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07246F-7802-D827-7A20-25D98C87DAB8}"/>
                </a:ext>
              </a:extLst>
            </p:cNvPr>
            <p:cNvSpPr txBox="1"/>
            <p:nvPr/>
          </p:nvSpPr>
          <p:spPr>
            <a:xfrm>
              <a:off x="4360799" y="5689146"/>
              <a:ext cx="34528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effectLst/>
                  <a:latin typeface="Mallory Bold" panose="02010502030501020304" pitchFamily="2" charset="77"/>
                </a:rPr>
                <a:t>Economy/</a:t>
              </a:r>
            </a:p>
            <a:p>
              <a:pPr algn="ctr"/>
              <a:r>
                <a:rPr lang="en-US" b="1" dirty="0">
                  <a:solidFill>
                    <a:schemeClr val="tx2"/>
                  </a:solidFill>
                  <a:effectLst/>
                  <a:latin typeface="Mallory Bold" panose="02010502030501020304" pitchFamily="2" charset="77"/>
                </a:rPr>
                <a:t>opportunity</a:t>
              </a:r>
              <a:endParaRPr lang="en-US" dirty="0">
                <a:solidFill>
                  <a:schemeClr val="tx2"/>
                </a:solidFill>
                <a:effectLst/>
                <a:latin typeface="Mallory Bold" panose="02010502030501020304" pitchFamily="2" charset="7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6C3A5B-2AD3-A642-6D3C-5381091AE752}"/>
              </a:ext>
            </a:extLst>
          </p:cNvPr>
          <p:cNvGrpSpPr/>
          <p:nvPr/>
        </p:nvGrpSpPr>
        <p:grpSpPr>
          <a:xfrm>
            <a:off x="8124802" y="1293876"/>
            <a:ext cx="3461598" cy="5041601"/>
            <a:chOff x="8124802" y="1293876"/>
            <a:chExt cx="3461598" cy="5041601"/>
          </a:xfrm>
        </p:grpSpPr>
        <p:pic>
          <p:nvPicPr>
            <p:cNvPr id="10" name="Picture 9" descr="A person in a canoe on a river&#10;&#10;AI-generated content may be incorrect.">
              <a:extLst>
                <a:ext uri="{FF2B5EF4-FFF2-40B4-BE49-F238E27FC236}">
                  <a16:creationId xmlns:a16="http://schemas.microsoft.com/office/drawing/2014/main" id="{2045AB67-DAAB-AF86-FA95-AA3CECACE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4802" y="1293876"/>
              <a:ext cx="3452801" cy="42702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AED4E8-8B62-33F6-6BA2-82EAC78B7454}"/>
                </a:ext>
              </a:extLst>
            </p:cNvPr>
            <p:cNvSpPr txBox="1"/>
            <p:nvPr/>
          </p:nvSpPr>
          <p:spPr>
            <a:xfrm>
              <a:off x="8133599" y="5689146"/>
              <a:ext cx="345280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effectLst/>
                  <a:latin typeface="Mallory Bold" panose="02010502030501020304" pitchFamily="2" charset="77"/>
                </a:rPr>
                <a:t>Activities/entertainment/</a:t>
              </a:r>
            </a:p>
            <a:p>
              <a:pPr algn="ctr"/>
              <a:r>
                <a:rPr lang="en-US" b="1" dirty="0">
                  <a:solidFill>
                    <a:schemeClr val="tx2"/>
                  </a:solidFill>
                  <a:effectLst/>
                  <a:latin typeface="Mallory Bold" panose="02010502030501020304" pitchFamily="2" charset="77"/>
                </a:rPr>
                <a:t>goods/services</a:t>
              </a:r>
              <a:endParaRPr lang="en-US" dirty="0">
                <a:solidFill>
                  <a:schemeClr val="tx2"/>
                </a:solidFill>
                <a:effectLst/>
                <a:latin typeface="Mallory Bold" panose="02010502030501020304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BF2D8B-6554-2AA4-A269-B65B6968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26329" y="2292133"/>
            <a:ext cx="7276171" cy="455973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36EDCB57-3109-A851-6172-9D9B15620613}"/>
              </a:ext>
            </a:extLst>
          </p:cNvPr>
          <p:cNvGrpSpPr/>
          <p:nvPr/>
        </p:nvGrpSpPr>
        <p:grpSpPr>
          <a:xfrm>
            <a:off x="1264114" y="234543"/>
            <a:ext cx="9400601" cy="5065685"/>
            <a:chOff x="1264114" y="234543"/>
            <a:chExt cx="9400601" cy="506568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62BA46A-06BF-0EC5-7727-F36864932656}"/>
                </a:ext>
              </a:extLst>
            </p:cNvPr>
            <p:cNvGrpSpPr/>
            <p:nvPr/>
          </p:nvGrpSpPr>
          <p:grpSpPr>
            <a:xfrm>
              <a:off x="4030527" y="234543"/>
              <a:ext cx="4141519" cy="2075321"/>
              <a:chOff x="5790639" y="272795"/>
              <a:chExt cx="4141519" cy="207532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4E58685-6616-7DA7-80B4-1BBAD73A3C30}"/>
                  </a:ext>
                </a:extLst>
              </p:cNvPr>
              <p:cNvGrpSpPr/>
              <p:nvPr/>
            </p:nvGrpSpPr>
            <p:grpSpPr>
              <a:xfrm>
                <a:off x="5790639" y="1437780"/>
                <a:ext cx="4141519" cy="910336"/>
                <a:chOff x="7724809" y="1596180"/>
                <a:chExt cx="4141519" cy="910336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F34D2D22-C152-6ABE-0A88-BC52E894E6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/>
              </p:blipFill>
              <p:spPr>
                <a:xfrm>
                  <a:off x="7724809" y="15961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21244BE3-7D6A-2845-1815-01B39CA038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57527" y="15961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B2E21D92-07CE-EA95-10BA-9C509B5284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90245" y="15961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D73D0884-CBB5-BCA4-5FF8-CEF5EB9A3C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22963" y="15961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14A60E81-5FD9-7843-E6CE-F6FE46BA46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55681" y="15961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486AEAC8-0610-F0E2-EB57-FDEA099B00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88399" y="15961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D7E1C23D-592F-3ACE-5FF8-E9B25538F4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21117" y="15961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CC68458C-E9C5-0221-CA45-BFF8AEDA8B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53832" y="1596180"/>
                  <a:ext cx="412496" cy="910336"/>
                </a:xfrm>
                <a:prstGeom prst="rect">
                  <a:avLst/>
                </a:prstGeom>
              </p:spPr>
            </p:pic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D67418-7B6A-47E7-34A7-9C1D1A0E9F5A}"/>
                  </a:ext>
                </a:extLst>
              </p:cNvPr>
              <p:cNvSpPr txBox="1"/>
              <p:nvPr/>
            </p:nvSpPr>
            <p:spPr>
              <a:xfrm>
                <a:off x="6569442" y="272795"/>
                <a:ext cx="2704138" cy="1020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Mallory Black" panose="02010502030501020304" pitchFamily="2" charset="77"/>
                  </a:rPr>
                  <a:t>Montgomery County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509E"/>
                    </a:solidFill>
                    <a:effectLst/>
                    <a:uLnTx/>
                    <a:uFillTx/>
                    <a:latin typeface="Mallory Bold" panose="02010502030501020304" pitchFamily="2" charset="77"/>
                    <a:ea typeface="+mn-ea"/>
                    <a:cs typeface="+mn-cs"/>
                  </a:rPr>
                  <a:t>1 in 8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509E"/>
                  </a:solidFill>
                  <a:effectLst/>
                  <a:uLnTx/>
                  <a:uFillTx/>
                  <a:latin typeface="Mallory Bold" panose="02010502030501020304" pitchFamily="2" charset="77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Mallory Bold" panose="02010502030501020304" pitchFamily="2" charset="77"/>
                    <a:ea typeface="+mn-ea"/>
                    <a:cs typeface="+mn-cs"/>
                  </a:rPr>
                  <a:t>born outside the US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117082D-1599-4CCC-C08E-7CA757F0C06D}"/>
                </a:ext>
              </a:extLst>
            </p:cNvPr>
            <p:cNvGrpSpPr/>
            <p:nvPr/>
          </p:nvGrpSpPr>
          <p:grpSpPr>
            <a:xfrm>
              <a:off x="8172046" y="2985721"/>
              <a:ext cx="2492669" cy="2075321"/>
              <a:chOff x="8068114" y="3429000"/>
              <a:chExt cx="2492669" cy="207532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4DF5141-C61F-7DB4-FA04-4E84434A48BB}"/>
                  </a:ext>
                </a:extLst>
              </p:cNvPr>
              <p:cNvGrpSpPr/>
              <p:nvPr/>
            </p:nvGrpSpPr>
            <p:grpSpPr>
              <a:xfrm>
                <a:off x="8309123" y="3429000"/>
                <a:ext cx="2010650" cy="910336"/>
                <a:chOff x="9265609" y="3583380"/>
                <a:chExt cx="2010650" cy="910336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513497AF-FFC5-BEBE-25EA-D7EED5CB7B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/>
              </p:blipFill>
              <p:spPr>
                <a:xfrm>
                  <a:off x="9265609" y="35833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A9AF3903-69D9-3137-FBB1-A90B73B34E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98327" y="35833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A3A5E164-61E8-E4B2-C963-E86CACACFC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31045" y="35833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F9AB8F34-B7C5-BA9E-4458-4F4F18D4BC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63763" y="3583380"/>
                  <a:ext cx="412496" cy="910336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82666F-613A-BE82-BAF2-E2BEB4F59E94}"/>
                  </a:ext>
                </a:extLst>
              </p:cNvPr>
              <p:cNvSpPr txBox="1"/>
              <p:nvPr/>
            </p:nvSpPr>
            <p:spPr>
              <a:xfrm>
                <a:off x="8068114" y="4483336"/>
                <a:ext cx="2492669" cy="1020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Mallory Black" panose="02010502030501020304" pitchFamily="2" charset="77"/>
                  </a:rPr>
                  <a:t>Harris County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509E"/>
                    </a:solidFill>
                    <a:effectLst/>
                    <a:uLnTx/>
                    <a:uFillTx/>
                    <a:latin typeface="Mallory Bold" panose="02010502030501020304" pitchFamily="2" charset="77"/>
                    <a:ea typeface="+mn-ea"/>
                    <a:cs typeface="+mn-cs"/>
                  </a:rPr>
                  <a:t>1 in 4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509E"/>
                  </a:solidFill>
                  <a:effectLst/>
                  <a:uLnTx/>
                  <a:uFillTx/>
                  <a:latin typeface="Mallory Bold" panose="02010502030501020304" pitchFamily="2" charset="77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Mallory Bold" panose="02010502030501020304" pitchFamily="2" charset="77"/>
                    <a:ea typeface="+mn-ea"/>
                    <a:cs typeface="+mn-cs"/>
                  </a:rPr>
                  <a:t>born outside the US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EA3CEAE-2BBA-A6E9-DADE-2EF51DE057BB}"/>
                </a:ext>
              </a:extLst>
            </p:cNvPr>
            <p:cNvGrpSpPr/>
            <p:nvPr/>
          </p:nvGrpSpPr>
          <p:grpSpPr>
            <a:xfrm>
              <a:off x="1264114" y="3311290"/>
              <a:ext cx="2492669" cy="1988938"/>
              <a:chOff x="1264114" y="3512890"/>
              <a:chExt cx="2492669" cy="198893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5274BB5-8225-BBA5-B7C8-FC2DA9DFC651}"/>
                  </a:ext>
                </a:extLst>
              </p:cNvPr>
              <p:cNvGrpSpPr/>
              <p:nvPr/>
            </p:nvGrpSpPr>
            <p:grpSpPr>
              <a:xfrm>
                <a:off x="1505123" y="4591492"/>
                <a:ext cx="2010650" cy="910336"/>
                <a:chOff x="776727" y="3475380"/>
                <a:chExt cx="2010650" cy="910336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BF85E3F-8CB5-13C6-30FB-88705DC26E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74881" y="34753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2F8A264D-D276-83B6-E98E-C248FFCB6E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6727" y="34753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4719030A-2666-3371-2FEE-EA5313155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9445" y="3475380"/>
                  <a:ext cx="412496" cy="910336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93B4D1B1-D299-6DFB-F829-B1920EBB05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42163" y="3475380"/>
                  <a:ext cx="412496" cy="910336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1A5EDD-8611-6975-2608-2109FC7B0FBA}"/>
                  </a:ext>
                </a:extLst>
              </p:cNvPr>
              <p:cNvSpPr txBox="1"/>
              <p:nvPr/>
            </p:nvSpPr>
            <p:spPr>
              <a:xfrm>
                <a:off x="1264114" y="3512890"/>
                <a:ext cx="2492669" cy="1020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Mallory Black" panose="02010502030501020304" pitchFamily="2" charset="77"/>
                  </a:rPr>
                  <a:t>Fort Bend County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509E"/>
                    </a:solidFill>
                    <a:effectLst/>
                    <a:uLnTx/>
                    <a:uFillTx/>
                    <a:latin typeface="Mallory Bold" panose="02010502030501020304" pitchFamily="2" charset="77"/>
                    <a:ea typeface="+mn-ea"/>
                    <a:cs typeface="+mn-cs"/>
                  </a:rPr>
                  <a:t>1 in 4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A509E"/>
                  </a:solidFill>
                  <a:effectLst/>
                  <a:uLnTx/>
                  <a:uFillTx/>
                  <a:latin typeface="Mallory Bold" panose="02010502030501020304" pitchFamily="2" charset="77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757"/>
                    </a:solidFill>
                    <a:effectLst/>
                    <a:uLnTx/>
                    <a:uFillTx/>
                    <a:latin typeface="Mallory Bold" panose="02010502030501020304" pitchFamily="2" charset="77"/>
                    <a:ea typeface="+mn-ea"/>
                    <a:cs typeface="+mn-cs"/>
                  </a:rPr>
                  <a:t>born outside the US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92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34DE-3E9A-F38F-4932-D45F95917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20F4A4-17E8-3CD6-19A3-C1FDBA06516D}"/>
              </a:ext>
            </a:extLst>
          </p:cNvPr>
          <p:cNvSpPr txBox="1"/>
          <p:nvPr/>
        </p:nvSpPr>
        <p:spPr>
          <a:xfrm>
            <a:off x="609600" y="6327648"/>
            <a:ext cx="109728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Mallory Book" panose="02010502030501020304" pitchFamily="2" charset="77"/>
              </a:rPr>
              <a:t>Note: Survey respondents were asked the following questions: Do immigrants (regardless of legal status) generally take more or contribute more to the American economy? </a:t>
            </a:r>
            <a:br>
              <a:rPr lang="en-US" sz="1000" dirty="0">
                <a:solidFill>
                  <a:srgbClr val="000000"/>
                </a:solidFill>
                <a:effectLst/>
                <a:latin typeface="Mallory Book" panose="02010502030501020304" pitchFamily="2" charset="77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Mallory Book" panose="02010502030501020304" pitchFamily="2" charset="77"/>
              </a:rPr>
              <a:t>Do undocumented immigrants generally take more or contribute more to the American economy?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6303E-B4AD-1748-CAC9-2257C424A62F}"/>
              </a:ext>
            </a:extLst>
          </p:cNvPr>
          <p:cNvSpPr txBox="1"/>
          <p:nvPr/>
        </p:nvSpPr>
        <p:spPr>
          <a:xfrm>
            <a:off x="609600" y="624000"/>
            <a:ext cx="10972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Mallory Bold" panose="02010502030501020304" pitchFamily="2" charset="77"/>
              </a:rPr>
              <a:t>Do immigrants contribute more than they take?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DA8AE55-A4BF-A68F-A15B-B458449770A7}"/>
              </a:ext>
            </a:extLst>
          </p:cNvPr>
          <p:cNvGraphicFramePr>
            <a:graphicFrameLocks/>
          </p:cNvGraphicFramePr>
          <p:nvPr/>
        </p:nvGraphicFramePr>
        <p:xfrm>
          <a:off x="914399" y="1298712"/>
          <a:ext cx="10363199" cy="464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D5AB384-CE08-6182-E2ED-3A72FF75709E}"/>
              </a:ext>
            </a:extLst>
          </p:cNvPr>
          <p:cNvGrpSpPr/>
          <p:nvPr/>
        </p:nvGrpSpPr>
        <p:grpSpPr>
          <a:xfrm>
            <a:off x="2594643" y="1335024"/>
            <a:ext cx="3148889" cy="338554"/>
            <a:chOff x="1681176" y="0"/>
            <a:chExt cx="3148889" cy="338554"/>
          </a:xfrm>
        </p:grpSpPr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B3BB1C54-4C43-EFD4-2181-50D387B025EC}"/>
                </a:ext>
              </a:extLst>
            </p:cNvPr>
            <p:cNvSpPr txBox="1"/>
            <p:nvPr/>
          </p:nvSpPr>
          <p:spPr>
            <a:xfrm>
              <a:off x="1768201" y="0"/>
              <a:ext cx="3061864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kern="1200" dirty="0">
                  <a:solidFill>
                    <a:srgbClr val="000000"/>
                  </a:solidFill>
                  <a:latin typeface="Mallory Bold" panose="02010502030501020304" pitchFamily="2" charset="77"/>
                </a:rPr>
                <a:t>Immigrants contribute more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FDB076-F74A-75AC-1A7B-C7ADBF1EA976}"/>
                </a:ext>
              </a:extLst>
            </p:cNvPr>
            <p:cNvSpPr/>
            <p:nvPr/>
          </p:nvSpPr>
          <p:spPr>
            <a:xfrm>
              <a:off x="1681176" y="118712"/>
              <a:ext cx="122400" cy="12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kern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7F7180-8B19-AD6F-6FC9-F9911B6EC2C4}"/>
              </a:ext>
            </a:extLst>
          </p:cNvPr>
          <p:cNvGrpSpPr/>
          <p:nvPr/>
        </p:nvGrpSpPr>
        <p:grpSpPr>
          <a:xfrm>
            <a:off x="6160168" y="1335024"/>
            <a:ext cx="4711561" cy="338554"/>
            <a:chOff x="1681176" y="0"/>
            <a:chExt cx="4711561" cy="338554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3753528E-620B-FF89-6F61-B1200E63A4FB}"/>
                </a:ext>
              </a:extLst>
            </p:cNvPr>
            <p:cNvSpPr txBox="1"/>
            <p:nvPr/>
          </p:nvSpPr>
          <p:spPr>
            <a:xfrm>
              <a:off x="1768201" y="0"/>
              <a:ext cx="4624536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kern="1200" dirty="0">
                  <a:solidFill>
                    <a:srgbClr val="000000"/>
                  </a:solidFill>
                  <a:latin typeface="Mallory Bold" panose="02010502030501020304" pitchFamily="2" charset="77"/>
                </a:rPr>
                <a:t>Undocumented immigrants contribute more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3E722B-372A-E9E0-5973-69E18A61A780}"/>
                </a:ext>
              </a:extLst>
            </p:cNvPr>
            <p:cNvSpPr/>
            <p:nvPr/>
          </p:nvSpPr>
          <p:spPr>
            <a:xfrm>
              <a:off x="1681176" y="118712"/>
              <a:ext cx="122400" cy="12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kern="1200"/>
            </a:p>
          </p:txBody>
        </p:sp>
      </p:grpSp>
    </p:spTree>
    <p:extLst>
      <p:ext uri="{BB962C8B-B14F-4D97-AF65-F5344CB8AC3E}">
        <p14:creationId xmlns:p14="http://schemas.microsoft.com/office/powerpoint/2010/main" val="31794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D1783-8E36-42ED-299A-7E2D5ED0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02" y="153266"/>
            <a:ext cx="8822796" cy="65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916B11-AABB-EA8E-8ECC-25973E579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02" y="1663051"/>
            <a:ext cx="10047793" cy="4215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92B562-484E-B15B-8784-A2FAF9429DBF}"/>
              </a:ext>
            </a:extLst>
          </p:cNvPr>
          <p:cNvSpPr txBox="1"/>
          <p:nvPr/>
        </p:nvSpPr>
        <p:spPr>
          <a:xfrm>
            <a:off x="1561322" y="765113"/>
            <a:ext cx="906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Mass deportation isn’t popular</a:t>
            </a:r>
          </a:p>
        </p:txBody>
      </p:sp>
    </p:spTree>
    <p:extLst>
      <p:ext uri="{BB962C8B-B14F-4D97-AF65-F5344CB8AC3E}">
        <p14:creationId xmlns:p14="http://schemas.microsoft.com/office/powerpoint/2010/main" val="275414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92B562-484E-B15B-8784-A2FAF9429DBF}"/>
              </a:ext>
            </a:extLst>
          </p:cNvPr>
          <p:cNvSpPr txBox="1"/>
          <p:nvPr/>
        </p:nvSpPr>
        <p:spPr>
          <a:xfrm>
            <a:off x="1561322" y="765113"/>
            <a:ext cx="906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Strong backing for ‘Dreamers’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37103-2FD7-478F-A514-447EDB725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96" y="1728107"/>
            <a:ext cx="9945007" cy="405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2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92B562-484E-B15B-8784-A2FAF9429DBF}"/>
              </a:ext>
            </a:extLst>
          </p:cNvPr>
          <p:cNvSpPr txBox="1"/>
          <p:nvPr/>
        </p:nvSpPr>
        <p:spPr>
          <a:xfrm>
            <a:off x="1561322" y="765113"/>
            <a:ext cx="906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Little patience for those accused of crimes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DE7CA-29A5-1637-6BCF-E9607FA3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02" y="1748324"/>
            <a:ext cx="10300996" cy="39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35D40-E453-B966-068D-D08B97827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539879-9567-7772-BD65-5EAC2FE9A97B}"/>
              </a:ext>
            </a:extLst>
          </p:cNvPr>
          <p:cNvSpPr txBox="1"/>
          <p:nvPr/>
        </p:nvSpPr>
        <p:spPr>
          <a:xfrm>
            <a:off x="609600" y="624000"/>
            <a:ext cx="10972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Mallory Bold" panose="02010502030501020304" pitchFamily="2" charset="77"/>
              </a:rPr>
              <a:t>Perceptions across income levels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130B7B-C48C-6976-8B23-EE783232AF19}"/>
              </a:ext>
            </a:extLst>
          </p:cNvPr>
          <p:cNvGraphicFramePr>
            <a:graphicFrameLocks/>
          </p:cNvGraphicFramePr>
          <p:nvPr/>
        </p:nvGraphicFramePr>
        <p:xfrm>
          <a:off x="914400" y="1239352"/>
          <a:ext cx="10363200" cy="47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35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E563E-E4A6-9D4C-F055-B994320E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C97670-E8E5-6432-7EF5-4D4CA128A87B}"/>
              </a:ext>
            </a:extLst>
          </p:cNvPr>
          <p:cNvSpPr txBox="1"/>
          <p:nvPr/>
        </p:nvSpPr>
        <p:spPr>
          <a:xfrm>
            <a:off x="609600" y="6327648"/>
            <a:ext cx="1097280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Mallory Book" panose="02010502030501020304" pitchFamily="2" charset="77"/>
              </a:rPr>
              <a:t>Note: Details may not sum to total due to rounding.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972D26-0B24-496F-9C92-61CAE0744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782264"/>
              </p:ext>
            </p:extLst>
          </p:nvPr>
        </p:nvGraphicFramePr>
        <p:xfrm>
          <a:off x="914400" y="1254466"/>
          <a:ext cx="10363200" cy="468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8B2AF22-E706-EAA6-1679-6B5E6B88D07F}"/>
              </a:ext>
            </a:extLst>
          </p:cNvPr>
          <p:cNvSpPr txBox="1"/>
          <p:nvPr/>
        </p:nvSpPr>
        <p:spPr>
          <a:xfrm>
            <a:off x="609600" y="624000"/>
            <a:ext cx="10972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Mallory Bold" panose="02010502030501020304" pitchFamily="2" charset="77"/>
              </a:rPr>
              <a:t>How would you handle a $400 emergency?</a:t>
            </a:r>
          </a:p>
        </p:txBody>
      </p:sp>
    </p:spTree>
    <p:extLst>
      <p:ext uri="{BB962C8B-B14F-4D97-AF65-F5344CB8AC3E}">
        <p14:creationId xmlns:p14="http://schemas.microsoft.com/office/powerpoint/2010/main" val="40423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DF9609-0284-0447-CF92-F855F971F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02410"/>
            <a:ext cx="6248400" cy="2755900"/>
          </a:xfrm>
          <a:ln>
            <a:solidFill>
              <a:schemeClr val="accent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738150-A413-E28F-25D4-D4C624C4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7" y="384048"/>
            <a:ext cx="11430000" cy="969264"/>
          </a:xfrm>
        </p:spPr>
        <p:txBody>
          <a:bodyPr/>
          <a:lstStyle/>
          <a:p>
            <a:r>
              <a:rPr lang="en-US" dirty="0"/>
              <a:t>40,000 non-profits in Houston metro area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027CE42-D79B-BDEF-1515-B1703A4EE76B}"/>
              </a:ext>
            </a:extLst>
          </p:cNvPr>
          <p:cNvSpPr txBox="1">
            <a:spLocks/>
          </p:cNvSpPr>
          <p:nvPr/>
        </p:nvSpPr>
        <p:spPr>
          <a:xfrm>
            <a:off x="179831" y="4566158"/>
            <a:ext cx="11430000" cy="8836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>
                <a:solidFill>
                  <a:schemeClr val="tx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Very few have research capacity</a:t>
            </a:r>
          </a:p>
        </p:txBody>
      </p:sp>
    </p:spTree>
    <p:extLst>
      <p:ext uri="{BB962C8B-B14F-4D97-AF65-F5344CB8AC3E}">
        <p14:creationId xmlns:p14="http://schemas.microsoft.com/office/powerpoint/2010/main" val="22042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43585-FD84-30AB-1D3E-848E90472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355C60-3696-4E6C-3B89-24A4C4637C07}"/>
              </a:ext>
            </a:extLst>
          </p:cNvPr>
          <p:cNvSpPr txBox="1"/>
          <p:nvPr/>
        </p:nvSpPr>
        <p:spPr>
          <a:xfrm>
            <a:off x="609600" y="6327648"/>
            <a:ext cx="11427372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Mallory Book" panose="02010502030501020304" pitchFamily="2" charset="77"/>
              </a:rPr>
              <a:t>Note: Analysis of data from 2010 to 2024 is limited to Harris County residents only. In 2025, Harris County, Fort Bend County, and Montgomery County residents are included in analysis.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02F8A-A0D8-9A68-7D9E-8B40405C2AC3}"/>
              </a:ext>
            </a:extLst>
          </p:cNvPr>
          <p:cNvSpPr txBox="1"/>
          <p:nvPr/>
        </p:nvSpPr>
        <p:spPr>
          <a:xfrm>
            <a:off x="609600" y="624000"/>
            <a:ext cx="10972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Mallory Bold" panose="02010502030501020304" pitchFamily="2" charset="77"/>
              </a:rPr>
              <a:t>Percent of residents who want government action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9EEFAA-F3E5-4DDD-A464-DDDD1250E5BB}"/>
              </a:ext>
            </a:extLst>
          </p:cNvPr>
          <p:cNvGraphicFramePr>
            <a:graphicFrameLocks/>
          </p:cNvGraphicFramePr>
          <p:nvPr/>
        </p:nvGraphicFramePr>
        <p:xfrm>
          <a:off x="914400" y="1239352"/>
          <a:ext cx="10363200" cy="470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50DE3A-2849-CB33-76FD-C3382677FB6E}"/>
              </a:ext>
            </a:extLst>
          </p:cNvPr>
          <p:cNvSpPr txBox="1"/>
          <p:nvPr/>
        </p:nvSpPr>
        <p:spPr>
          <a:xfrm>
            <a:off x="4138863" y="3683237"/>
            <a:ext cx="53041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Mallory Bold" panose="02010502030501020304" pitchFamily="2" charset="77"/>
              </a:rPr>
              <a:t>Reduce economic inequality between rich and poor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C6071-EF1C-9A83-BE0F-19D3AFEA87C3}"/>
              </a:ext>
            </a:extLst>
          </p:cNvPr>
          <p:cNvSpPr txBox="1"/>
          <p:nvPr/>
        </p:nvSpPr>
        <p:spPr>
          <a:xfrm>
            <a:off x="4138863" y="1422874"/>
            <a:ext cx="448212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Mallory Bold" panose="02010502030501020304" pitchFamily="2" charset="77"/>
              </a:rPr>
              <a:t>Everyone who wants to work can find a job</a:t>
            </a:r>
          </a:p>
        </p:txBody>
      </p:sp>
    </p:spTree>
    <p:extLst>
      <p:ext uri="{BB962C8B-B14F-4D97-AF65-F5344CB8AC3E}">
        <p14:creationId xmlns:p14="http://schemas.microsoft.com/office/powerpoint/2010/main" val="7326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9B6A0-1E9F-03EA-DCC3-F3DE8833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Insecurity among Households, 2024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EB8E00-4B70-4EDC-AC4B-D499082EA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5" y="1243584"/>
            <a:ext cx="7445829" cy="4866489"/>
          </a:xfrm>
        </p:spPr>
      </p:pic>
    </p:spTree>
    <p:extLst>
      <p:ext uri="{BB962C8B-B14F-4D97-AF65-F5344CB8AC3E}">
        <p14:creationId xmlns:p14="http://schemas.microsoft.com/office/powerpoint/2010/main" val="294658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D79D99-A8D4-F48E-E7A2-71A80B589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1243584"/>
            <a:ext cx="7624131" cy="485355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29B6A0-1E9F-03EA-DCC3-F3DE8833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Food Insecurity by Neighborhood Area</a:t>
            </a:r>
          </a:p>
        </p:txBody>
      </p:sp>
    </p:spTree>
    <p:extLst>
      <p:ext uri="{BB962C8B-B14F-4D97-AF65-F5344CB8AC3E}">
        <p14:creationId xmlns:p14="http://schemas.microsoft.com/office/powerpoint/2010/main" val="323956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D79D99-A8D4-F48E-E7A2-71A80B589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4" y="1243585"/>
            <a:ext cx="5484004" cy="349114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29B6A0-1E9F-03EA-DCC3-F3DE8833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Food Insecurity by Neighborhood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0281C-C487-4A28-5D1F-188B293C9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36" y="2797702"/>
            <a:ext cx="7772400" cy="36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5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F8835B-C83F-AACE-223D-8620A352F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43" y="1427163"/>
            <a:ext cx="7122064" cy="444341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FC7C28-AC75-F9AB-F967-8FD64257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Mobility Annual Report</a:t>
            </a:r>
            <a:br>
              <a:rPr lang="en-US" dirty="0"/>
            </a:br>
            <a:r>
              <a:rPr lang="en-US" sz="2400" dirty="0"/>
              <a:t>Coming Spring 2026!</a:t>
            </a:r>
          </a:p>
        </p:txBody>
      </p:sp>
    </p:spTree>
    <p:extLst>
      <p:ext uri="{BB962C8B-B14F-4D97-AF65-F5344CB8AC3E}">
        <p14:creationId xmlns:p14="http://schemas.microsoft.com/office/powerpoint/2010/main" val="247304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75DF46F-D5E0-014B-898A-3DE3FB93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209" y="895067"/>
            <a:ext cx="3979298" cy="14130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Reports at</a:t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kinder.rice.edu</a:t>
            </a:r>
            <a:endParaRPr lang="en-US" sz="2400" b="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7C4523-F7B1-2749-965D-C390423362E4}"/>
              </a:ext>
            </a:extLst>
          </p:cNvPr>
          <p:cNvSpPr txBox="1">
            <a:spLocks/>
          </p:cNvSpPr>
          <p:nvPr/>
        </p:nvSpPr>
        <p:spPr>
          <a:xfrm>
            <a:off x="8558530" y="4772673"/>
            <a:ext cx="3201252" cy="125422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>
                <a:solidFill>
                  <a:schemeClr val="tx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Datasets at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</a:b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kinderudp.org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579731-49AC-CE4F-AB65-CC680A9389E7}"/>
              </a:ext>
            </a:extLst>
          </p:cNvPr>
          <p:cNvSpPr txBox="1">
            <a:spLocks/>
          </p:cNvSpPr>
          <p:nvPr/>
        </p:nvSpPr>
        <p:spPr>
          <a:xfrm>
            <a:off x="8859706" y="2814812"/>
            <a:ext cx="2900076" cy="141301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>
                <a:solidFill>
                  <a:schemeClr val="tx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Data Visualization Tool at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</a:b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datahouston.org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3F74ADA1-C3E3-26E6-32EC-522B13D83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13" y="2955803"/>
            <a:ext cx="2818476" cy="3633739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4C3B9B6A-E306-F294-DBEE-83AAD7B3A25D}"/>
              </a:ext>
            </a:extLst>
          </p:cNvPr>
          <p:cNvSpPr txBox="1">
            <a:spLocks/>
          </p:cNvSpPr>
          <p:nvPr/>
        </p:nvSpPr>
        <p:spPr>
          <a:xfrm>
            <a:off x="381000" y="90918"/>
            <a:ext cx="11430000" cy="8595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>
                <a:solidFill>
                  <a:schemeClr val="tx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D2757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Research as a Public Good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711BCE-AE3E-C563-B403-283120D23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414" y="2410959"/>
            <a:ext cx="2855887" cy="3633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56F27A-DFF6-0FA2-CEFD-AE0D13B78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24" y="1405179"/>
            <a:ext cx="2996779" cy="310124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A3F1AD-1924-BAE5-A8BA-BECFCBF02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4" y="209108"/>
            <a:ext cx="2928338" cy="37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Kinder Institute Research Centers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05532" y="1548667"/>
            <a:ext cx="1950243" cy="3760666"/>
            <a:chOff x="2155" y="0"/>
            <a:chExt cx="1950243" cy="3760666"/>
          </a:xfrm>
        </p:grpSpPr>
        <p:sp>
          <p:nvSpPr>
            <p:cNvPr id="33" name="Rounded Rectangle 32"/>
            <p:cNvSpPr/>
            <p:nvPr/>
          </p:nvSpPr>
          <p:spPr>
            <a:xfrm>
              <a:off x="2155" y="0"/>
              <a:ext cx="1950243" cy="376066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 txBox="1"/>
            <p:nvPr/>
          </p:nvSpPr>
          <p:spPr>
            <a:xfrm>
              <a:off x="2155" y="1504266"/>
              <a:ext cx="1950243" cy="1504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EFF0F3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+mn-cs"/>
                </a:rPr>
                <a:t>Houston Population Research Center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454502" y="1774306"/>
            <a:ext cx="1252301" cy="1252301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000" r="-4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3114282" y="1548667"/>
            <a:ext cx="1950243" cy="3760666"/>
            <a:chOff x="2010905" y="0"/>
            <a:chExt cx="1950243" cy="3760666"/>
          </a:xfrm>
        </p:grpSpPr>
        <p:sp>
          <p:nvSpPr>
            <p:cNvPr id="31" name="Rounded Rectangle 30"/>
            <p:cNvSpPr/>
            <p:nvPr/>
          </p:nvSpPr>
          <p:spPr>
            <a:xfrm>
              <a:off x="2010905" y="0"/>
              <a:ext cx="1950243" cy="376066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1779212"/>
                <a:satOff val="-4511"/>
                <a:lumOff val="-1667"/>
                <a:alphaOff val="0"/>
              </a:schemeClr>
            </a:fillRef>
            <a:effectRef idx="0">
              <a:schemeClr val="accent2">
                <a:hueOff val="1779212"/>
                <a:satOff val="-4511"/>
                <a:lumOff val="-16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7"/>
            <p:cNvSpPr txBox="1"/>
            <p:nvPr/>
          </p:nvSpPr>
          <p:spPr>
            <a:xfrm>
              <a:off x="2010905" y="1504266"/>
              <a:ext cx="1950243" cy="1504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EFF0F3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+mn-cs"/>
                </a:rPr>
                <a:t>Houston Education Research Consortium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3463253" y="1774306"/>
            <a:ext cx="1252301" cy="1252301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811785"/>
              <a:satOff val="-5391"/>
              <a:lumOff val="-75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5123033" y="1548667"/>
            <a:ext cx="1950243" cy="3760666"/>
            <a:chOff x="4019656" y="0"/>
            <a:chExt cx="1950243" cy="3760666"/>
          </a:xfrm>
        </p:grpSpPr>
        <p:sp>
          <p:nvSpPr>
            <p:cNvPr id="29" name="Rounded Rectangle 28"/>
            <p:cNvSpPr/>
            <p:nvPr/>
          </p:nvSpPr>
          <p:spPr>
            <a:xfrm>
              <a:off x="4019656" y="0"/>
              <a:ext cx="1950243" cy="376066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3558423"/>
                <a:satOff val="-9021"/>
                <a:lumOff val="-3334"/>
                <a:alphaOff val="0"/>
              </a:schemeClr>
            </a:fillRef>
            <a:effectRef idx="0">
              <a:schemeClr val="accent2">
                <a:hueOff val="3558423"/>
                <a:satOff val="-9021"/>
                <a:lumOff val="-33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10"/>
            <p:cNvSpPr txBox="1"/>
            <p:nvPr/>
          </p:nvSpPr>
          <p:spPr>
            <a:xfrm>
              <a:off x="4019656" y="1504266"/>
              <a:ext cx="1950243" cy="1504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EFF0F3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+mn-cs"/>
                </a:rPr>
                <a:t>Center for Housing &amp; Neighborhoods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5472004" y="1774306"/>
            <a:ext cx="1252301" cy="1252301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4000" r="-4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3623570"/>
              <a:satOff val="-10781"/>
              <a:lumOff val="-151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7131784" y="1548667"/>
            <a:ext cx="1950243" cy="3760666"/>
            <a:chOff x="6028407" y="0"/>
            <a:chExt cx="1950243" cy="3760666"/>
          </a:xfrm>
        </p:grpSpPr>
        <p:sp>
          <p:nvSpPr>
            <p:cNvPr id="27" name="Rounded Rectangle 26"/>
            <p:cNvSpPr/>
            <p:nvPr/>
          </p:nvSpPr>
          <p:spPr>
            <a:xfrm>
              <a:off x="6028407" y="0"/>
              <a:ext cx="1950243" cy="376066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5337635"/>
                <a:satOff val="-13532"/>
                <a:lumOff val="-5000"/>
                <a:alphaOff val="0"/>
              </a:schemeClr>
            </a:fillRef>
            <a:effectRef idx="0">
              <a:schemeClr val="accent2">
                <a:hueOff val="5337635"/>
                <a:satOff val="-13532"/>
                <a:lumOff val="-5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3"/>
            <p:cNvSpPr txBox="1"/>
            <p:nvPr/>
          </p:nvSpPr>
          <p:spPr>
            <a:xfrm>
              <a:off x="6028407" y="1504266"/>
              <a:ext cx="1950243" cy="1504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EFF0F3"/>
                  </a:solidFill>
                  <a:effectLst/>
                  <a:uLnTx/>
                  <a:uFillTx/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Center for Economic Mobility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7480755" y="1774306"/>
            <a:ext cx="1252301" cy="1252301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5435356"/>
              <a:satOff val="-16172"/>
              <a:lumOff val="-22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9140535" y="1548667"/>
            <a:ext cx="1945933" cy="3760666"/>
            <a:chOff x="8037158" y="0"/>
            <a:chExt cx="1945933" cy="3760666"/>
          </a:xfrm>
        </p:grpSpPr>
        <p:sp>
          <p:nvSpPr>
            <p:cNvPr id="25" name="Rounded Rectangle 24"/>
            <p:cNvSpPr/>
            <p:nvPr/>
          </p:nvSpPr>
          <p:spPr>
            <a:xfrm>
              <a:off x="8037158" y="0"/>
              <a:ext cx="1945933" cy="3760666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2">
                <a:hueOff val="7116846"/>
                <a:satOff val="-18042"/>
                <a:lumOff val="-6667"/>
                <a:alphaOff val="0"/>
              </a:schemeClr>
            </a:fillRef>
            <a:effectRef idx="0">
              <a:schemeClr val="accent2">
                <a:hueOff val="7116846"/>
                <a:satOff val="-18042"/>
                <a:lumOff val="-66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 txBox="1"/>
            <p:nvPr/>
          </p:nvSpPr>
          <p:spPr>
            <a:xfrm>
              <a:off x="8037158" y="1504266"/>
              <a:ext cx="1945933" cy="1504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EFF0F3"/>
                  </a:solidFill>
                  <a:effectLst/>
                  <a:uLnTx/>
                  <a:uFillTx/>
                  <a:latin typeface="Lato" panose="020F0502020204030203" pitchFamily="34" charset="0"/>
                  <a:ea typeface="+mn-ea"/>
                  <a:cs typeface="+mn-cs"/>
                </a:rPr>
                <a:t>Center for Community &amp; Public Health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9487351" y="1774306"/>
            <a:ext cx="1252301" cy="1252301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7247141"/>
              <a:satOff val="-21563"/>
              <a:lumOff val="-302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Left-Right Arrow 23"/>
          <p:cNvSpPr/>
          <p:nvPr/>
        </p:nvSpPr>
        <p:spPr>
          <a:xfrm>
            <a:off x="1528692" y="4520883"/>
            <a:ext cx="9186427" cy="564099"/>
          </a:xfrm>
          <a:prstGeom prst="leftRightArrow">
            <a:avLst/>
          </a:prstGeom>
          <a:gradFill rotWithShape="0">
            <a:gsLst>
              <a:gs pos="0">
                <a:srgbClr val="1E2553"/>
              </a:gs>
              <a:gs pos="75000">
                <a:srgbClr val="202754"/>
              </a:gs>
              <a:gs pos="25000">
                <a:srgbClr val="2A315C"/>
              </a:gs>
              <a:gs pos="50000">
                <a:srgbClr val="2A2E59">
                  <a:alpha val="50000"/>
                </a:srgbClr>
              </a:gs>
              <a:gs pos="100000">
                <a:srgbClr val="2C305A"/>
              </a:gs>
            </a:gsLst>
            <a:lin ang="2700006" scaled="0"/>
          </a:gra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666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053F-0AF6-47FC-9D5D-16934D1D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780" y="308388"/>
            <a:ext cx="8477250" cy="11775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Racial/Ethnic Composition of Harris County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AE2BE4-3A4C-4DD3-A7E6-2E4D80A42DE1}"/>
              </a:ext>
            </a:extLst>
          </p:cNvPr>
          <p:cNvGraphicFramePr>
            <a:graphicFrameLocks/>
          </p:cNvGraphicFramePr>
          <p:nvPr/>
        </p:nvGraphicFramePr>
        <p:xfrm>
          <a:off x="1524001" y="820294"/>
          <a:ext cx="8801099" cy="503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955F00-A8AA-4334-8787-6DBC34773BDA}"/>
              </a:ext>
            </a:extLst>
          </p:cNvPr>
          <p:cNvSpPr txBox="1"/>
          <p:nvPr/>
        </p:nvSpPr>
        <p:spPr>
          <a:xfrm>
            <a:off x="2616807" y="4794563"/>
            <a:ext cx="400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ADBF8-D621-4CF2-9F73-698CB102BBD1}"/>
              </a:ext>
            </a:extLst>
          </p:cNvPr>
          <p:cNvSpPr txBox="1"/>
          <p:nvPr/>
        </p:nvSpPr>
        <p:spPr>
          <a:xfrm>
            <a:off x="2624758" y="4427894"/>
            <a:ext cx="402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A0279-0316-47BE-AED1-08C6710C6831}"/>
              </a:ext>
            </a:extLst>
          </p:cNvPr>
          <p:cNvSpPr txBox="1"/>
          <p:nvPr/>
        </p:nvSpPr>
        <p:spPr>
          <a:xfrm>
            <a:off x="4914735" y="4774408"/>
            <a:ext cx="42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E89DE-0FDB-43C2-9ABE-003200F40730}"/>
              </a:ext>
            </a:extLst>
          </p:cNvPr>
          <p:cNvSpPr txBox="1"/>
          <p:nvPr/>
        </p:nvSpPr>
        <p:spPr>
          <a:xfrm>
            <a:off x="4884917" y="3955277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673E1-13C8-4EA0-BFCF-3315C15F31B6}"/>
              </a:ext>
            </a:extLst>
          </p:cNvPr>
          <p:cNvSpPr txBox="1"/>
          <p:nvPr/>
        </p:nvSpPr>
        <p:spPr>
          <a:xfrm>
            <a:off x="4965921" y="3683939"/>
            <a:ext cx="434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D315A9-B9D3-46F4-95EA-1446707ED902}"/>
              </a:ext>
            </a:extLst>
          </p:cNvPr>
          <p:cNvSpPr txBox="1"/>
          <p:nvPr/>
        </p:nvSpPr>
        <p:spPr>
          <a:xfrm>
            <a:off x="6082441" y="4772286"/>
            <a:ext cx="400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397DA-8F9D-40C5-A99C-32800895F300}"/>
              </a:ext>
            </a:extLst>
          </p:cNvPr>
          <p:cNvSpPr txBox="1"/>
          <p:nvPr/>
        </p:nvSpPr>
        <p:spPr>
          <a:xfrm>
            <a:off x="6110413" y="3923473"/>
            <a:ext cx="37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05CD40-BD05-4E62-AC4A-D7075386CDE5}"/>
              </a:ext>
            </a:extLst>
          </p:cNvPr>
          <p:cNvSpPr txBox="1"/>
          <p:nvPr/>
        </p:nvSpPr>
        <p:spPr>
          <a:xfrm>
            <a:off x="7184334" y="4768795"/>
            <a:ext cx="468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13D108-F4A4-47AE-A8E4-309FF0AF2A36}"/>
              </a:ext>
            </a:extLst>
          </p:cNvPr>
          <p:cNvSpPr txBox="1"/>
          <p:nvPr/>
        </p:nvSpPr>
        <p:spPr>
          <a:xfrm>
            <a:off x="7250428" y="3958755"/>
            <a:ext cx="37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7357E8-1028-499F-8C01-68D5BB26964F}"/>
              </a:ext>
            </a:extLst>
          </p:cNvPr>
          <p:cNvSpPr txBox="1"/>
          <p:nvPr/>
        </p:nvSpPr>
        <p:spPr>
          <a:xfrm>
            <a:off x="7231048" y="3321657"/>
            <a:ext cx="502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650A8-C08D-407A-8C8D-E8D9440ADB32}"/>
              </a:ext>
            </a:extLst>
          </p:cNvPr>
          <p:cNvSpPr txBox="1"/>
          <p:nvPr/>
        </p:nvSpPr>
        <p:spPr>
          <a:xfrm>
            <a:off x="7190105" y="2920117"/>
            <a:ext cx="581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977037-778B-40E6-826F-B5804AD616CC}"/>
              </a:ext>
            </a:extLst>
          </p:cNvPr>
          <p:cNvSpPr txBox="1"/>
          <p:nvPr/>
        </p:nvSpPr>
        <p:spPr>
          <a:xfrm>
            <a:off x="8345366" y="4776967"/>
            <a:ext cx="445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1BE28F-B0D0-4DBC-A217-0C9503BAC034}"/>
              </a:ext>
            </a:extLst>
          </p:cNvPr>
          <p:cNvSpPr txBox="1"/>
          <p:nvPr/>
        </p:nvSpPr>
        <p:spPr>
          <a:xfrm>
            <a:off x="8376036" y="3979131"/>
            <a:ext cx="37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23" name="Footer Placeholder 2"/>
          <p:cNvSpPr txBox="1">
            <a:spLocks/>
          </p:cNvSpPr>
          <p:nvPr/>
        </p:nvSpPr>
        <p:spPr>
          <a:xfrm>
            <a:off x="6604000" y="6419089"/>
            <a:ext cx="4064000" cy="365125"/>
          </a:xfrm>
          <a:prstGeom prst="rect">
            <a:avLst/>
          </a:prstGeom>
        </p:spPr>
        <p:txBody>
          <a:bodyPr vert="horz" lIns="91411" tIns="45715" rIns="91411" bIns="45715" rtlCol="0" anchor="ctr"/>
          <a:lstStyle>
            <a:defPPr>
              <a:defRPr lang="en-US"/>
            </a:defPPr>
            <a:lvl1pPr marL="0" algn="l" defTabSz="914265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U.S. Census Bureau, 1960-2020</a:t>
            </a: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DED7013D-1396-6A26-8A54-B405C39342F6}"/>
              </a:ext>
            </a:extLst>
          </p:cNvPr>
          <p:cNvSpPr txBox="1"/>
          <p:nvPr/>
        </p:nvSpPr>
        <p:spPr>
          <a:xfrm>
            <a:off x="3116241" y="4367069"/>
            <a:ext cx="457217" cy="2211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C4BF6F-91AD-807F-AF77-19F461E8EA40}"/>
              </a:ext>
            </a:extLst>
          </p:cNvPr>
          <p:cNvCxnSpPr/>
          <p:nvPr/>
        </p:nvCxnSpPr>
        <p:spPr>
          <a:xfrm>
            <a:off x="7503736" y="7342459"/>
            <a:ext cx="383816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">
            <a:extLst>
              <a:ext uri="{FF2B5EF4-FFF2-40B4-BE49-F238E27FC236}">
                <a16:creationId xmlns:a16="http://schemas.microsoft.com/office/drawing/2014/main" id="{018C29E6-EC82-FC9F-5C21-3E5C84821D5B}"/>
              </a:ext>
            </a:extLst>
          </p:cNvPr>
          <p:cNvSpPr txBox="1"/>
          <p:nvPr/>
        </p:nvSpPr>
        <p:spPr>
          <a:xfrm>
            <a:off x="3740948" y="4027794"/>
            <a:ext cx="480012" cy="2813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10AC44CF-F0BB-F69E-9BF9-1DA6894C6EB0}"/>
              </a:ext>
            </a:extLst>
          </p:cNvPr>
          <p:cNvSpPr txBox="1"/>
          <p:nvPr/>
        </p:nvSpPr>
        <p:spPr>
          <a:xfrm>
            <a:off x="4015831" y="3693854"/>
            <a:ext cx="617221" cy="2171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F0F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69884-F111-814E-AEBA-B2D6018DEAF7}"/>
              </a:ext>
            </a:extLst>
          </p:cNvPr>
          <p:cNvSpPr txBox="1"/>
          <p:nvPr/>
        </p:nvSpPr>
        <p:spPr>
          <a:xfrm>
            <a:off x="2589522" y="2133015"/>
            <a:ext cx="85018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Whites</a:t>
            </a:r>
          </a:p>
        </p:txBody>
      </p:sp>
    </p:spTree>
    <p:extLst>
      <p:ext uri="{BB962C8B-B14F-4D97-AF65-F5344CB8AC3E}">
        <p14:creationId xmlns:p14="http://schemas.microsoft.com/office/powerpoint/2010/main" val="36938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Footer Placeholder 1"/>
          <p:cNvSpPr txBox="1"/>
          <p:nvPr/>
        </p:nvSpPr>
        <p:spPr>
          <a:xfrm>
            <a:off x="7112001" y="6507306"/>
            <a:ext cx="3917245" cy="19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 anchor="ctr">
            <a:spAutoFit/>
          </a:bodyPr>
          <a:lstStyle>
            <a:lvl1pPr defTabSz="914037"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Source: </a:t>
            </a:r>
            <a:r>
              <a:rPr lang="en-US" dirty="0"/>
              <a:t>U.S. Census, </a:t>
            </a:r>
            <a:r>
              <a:rPr dirty="0"/>
              <a:t>American Community Survey (201</a:t>
            </a:r>
            <a:r>
              <a:rPr lang="en-US" dirty="0"/>
              <a:t>5-2019</a:t>
            </a:r>
            <a:r>
              <a:rPr dirty="0"/>
              <a:t>)</a:t>
            </a:r>
          </a:p>
        </p:txBody>
      </p:sp>
      <p:graphicFrame>
        <p:nvGraphicFramePr>
          <p:cNvPr id="2065" name="Chart 20"/>
          <p:cNvGraphicFramePr/>
          <p:nvPr/>
        </p:nvGraphicFramePr>
        <p:xfrm>
          <a:off x="1991102" y="1310719"/>
          <a:ext cx="8067436" cy="494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70" name="Group 17"/>
          <p:cNvGrpSpPr/>
          <p:nvPr/>
        </p:nvGrpSpPr>
        <p:grpSpPr>
          <a:xfrm>
            <a:off x="1692525" y="5104653"/>
            <a:ext cx="428218" cy="611543"/>
            <a:chOff x="0" y="0"/>
            <a:chExt cx="428217" cy="611541"/>
          </a:xfrm>
        </p:grpSpPr>
        <p:sp>
          <p:nvSpPr>
            <p:cNvPr id="2066" name="Freeform 5"/>
            <p:cNvSpPr/>
            <p:nvPr/>
          </p:nvSpPr>
          <p:spPr>
            <a:xfrm>
              <a:off x="128610" y="0"/>
              <a:ext cx="170720" cy="17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extrusionOk="0">
                  <a:moveTo>
                    <a:pt x="10710" y="21600"/>
                  </a:moveTo>
                  <a:cubicBezTo>
                    <a:pt x="16635" y="21600"/>
                    <a:pt x="21414" y="16821"/>
                    <a:pt x="21414" y="10704"/>
                  </a:cubicBezTo>
                  <a:cubicBezTo>
                    <a:pt x="21414" y="4779"/>
                    <a:pt x="16635" y="0"/>
                    <a:pt x="10710" y="0"/>
                  </a:cubicBezTo>
                  <a:cubicBezTo>
                    <a:pt x="4784" y="0"/>
                    <a:pt x="-186" y="4779"/>
                    <a:pt x="5" y="10704"/>
                  </a:cubicBezTo>
                  <a:cubicBezTo>
                    <a:pt x="-186" y="16821"/>
                    <a:pt x="4784" y="21600"/>
                    <a:pt x="10710" y="21600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3879">
                <a:defRPr sz="1800"/>
              </a:pPr>
              <a:endParaRPr/>
            </a:p>
          </p:txBody>
        </p:sp>
        <p:sp>
          <p:nvSpPr>
            <p:cNvPr id="2067" name="Freeform 8"/>
            <p:cNvSpPr/>
            <p:nvPr/>
          </p:nvSpPr>
          <p:spPr>
            <a:xfrm>
              <a:off x="0" y="186978"/>
              <a:ext cx="428218" cy="183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19494" extrusionOk="0">
                  <a:moveTo>
                    <a:pt x="9849" y="17702"/>
                  </a:moveTo>
                  <a:cubicBezTo>
                    <a:pt x="5641" y="17702"/>
                    <a:pt x="5641" y="17702"/>
                    <a:pt x="5641" y="17702"/>
                  </a:cubicBezTo>
                  <a:cubicBezTo>
                    <a:pt x="5641" y="10719"/>
                    <a:pt x="5641" y="10719"/>
                    <a:pt x="5641" y="10719"/>
                  </a:cubicBezTo>
                  <a:cubicBezTo>
                    <a:pt x="2485" y="18189"/>
                    <a:pt x="2485" y="18189"/>
                    <a:pt x="2485" y="18189"/>
                  </a:cubicBezTo>
                  <a:cubicBezTo>
                    <a:pt x="1013" y="21600"/>
                    <a:pt x="-951" y="17215"/>
                    <a:pt x="522" y="13805"/>
                  </a:cubicBezTo>
                  <a:cubicBezTo>
                    <a:pt x="5781" y="1624"/>
                    <a:pt x="5781" y="1624"/>
                    <a:pt x="5781" y="1624"/>
                  </a:cubicBezTo>
                  <a:cubicBezTo>
                    <a:pt x="6202" y="650"/>
                    <a:pt x="6693" y="0"/>
                    <a:pt x="7465" y="0"/>
                  </a:cubicBezTo>
                  <a:cubicBezTo>
                    <a:pt x="9849" y="0"/>
                    <a:pt x="9849" y="0"/>
                    <a:pt x="9849" y="0"/>
                  </a:cubicBezTo>
                  <a:cubicBezTo>
                    <a:pt x="9849" y="0"/>
                    <a:pt x="9849" y="0"/>
                    <a:pt x="9849" y="0"/>
                  </a:cubicBezTo>
                  <a:cubicBezTo>
                    <a:pt x="12233" y="0"/>
                    <a:pt x="12233" y="0"/>
                    <a:pt x="12233" y="0"/>
                  </a:cubicBezTo>
                  <a:cubicBezTo>
                    <a:pt x="12935" y="0"/>
                    <a:pt x="13426" y="487"/>
                    <a:pt x="13917" y="1624"/>
                  </a:cubicBezTo>
                  <a:cubicBezTo>
                    <a:pt x="19246" y="13967"/>
                    <a:pt x="19246" y="13967"/>
                    <a:pt x="19246" y="13967"/>
                  </a:cubicBezTo>
                  <a:cubicBezTo>
                    <a:pt x="20649" y="17215"/>
                    <a:pt x="18615" y="21600"/>
                    <a:pt x="17283" y="18352"/>
                  </a:cubicBezTo>
                  <a:cubicBezTo>
                    <a:pt x="13987" y="10719"/>
                    <a:pt x="13987" y="10719"/>
                    <a:pt x="13987" y="10719"/>
                  </a:cubicBezTo>
                  <a:cubicBezTo>
                    <a:pt x="13987" y="17702"/>
                    <a:pt x="13987" y="17702"/>
                    <a:pt x="13987" y="17702"/>
                  </a:cubicBezTo>
                  <a:cubicBezTo>
                    <a:pt x="9849" y="17702"/>
                    <a:pt x="9849" y="17702"/>
                    <a:pt x="9849" y="17702"/>
                  </a:cubicBezTo>
                  <a:cubicBezTo>
                    <a:pt x="9849" y="17702"/>
                    <a:pt x="9849" y="17702"/>
                    <a:pt x="9849" y="17702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3879">
                <a:defRPr sz="1800"/>
              </a:pPr>
              <a:endParaRPr/>
            </a:p>
          </p:txBody>
        </p:sp>
        <p:sp>
          <p:nvSpPr>
            <p:cNvPr id="2068" name="Freeform 9"/>
            <p:cNvSpPr/>
            <p:nvPr/>
          </p:nvSpPr>
          <p:spPr>
            <a:xfrm>
              <a:off x="223000" y="386808"/>
              <a:ext cx="151152" cy="22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78" h="19829" extrusionOk="0">
                  <a:moveTo>
                    <a:pt x="9760" y="0"/>
                  </a:moveTo>
                  <a:cubicBezTo>
                    <a:pt x="1452" y="6075"/>
                    <a:pt x="1452" y="6075"/>
                    <a:pt x="1452" y="6075"/>
                  </a:cubicBezTo>
                  <a:cubicBezTo>
                    <a:pt x="7544" y="10530"/>
                    <a:pt x="7544" y="10530"/>
                    <a:pt x="7544" y="10530"/>
                  </a:cubicBezTo>
                  <a:cubicBezTo>
                    <a:pt x="1267" y="15120"/>
                    <a:pt x="1267" y="15120"/>
                    <a:pt x="1267" y="15120"/>
                  </a:cubicBezTo>
                  <a:cubicBezTo>
                    <a:pt x="-2425" y="17820"/>
                    <a:pt x="2744" y="21600"/>
                    <a:pt x="6621" y="18900"/>
                  </a:cubicBezTo>
                  <a:cubicBezTo>
                    <a:pt x="16406" y="11340"/>
                    <a:pt x="16406" y="11340"/>
                    <a:pt x="16406" y="11340"/>
                  </a:cubicBezTo>
                  <a:cubicBezTo>
                    <a:pt x="18437" y="9855"/>
                    <a:pt x="19175" y="6885"/>
                    <a:pt x="16775" y="5265"/>
                  </a:cubicBezTo>
                  <a:cubicBezTo>
                    <a:pt x="16775" y="5265"/>
                    <a:pt x="9760" y="0"/>
                    <a:pt x="9760" y="0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3879">
                <a:defRPr sz="1800"/>
              </a:pPr>
              <a:endParaRPr/>
            </a:p>
          </p:txBody>
        </p:sp>
        <p:sp>
          <p:nvSpPr>
            <p:cNvPr id="2069" name="Freeform 10"/>
            <p:cNvSpPr/>
            <p:nvPr/>
          </p:nvSpPr>
          <p:spPr>
            <a:xfrm>
              <a:off x="52680" y="386808"/>
              <a:ext cx="150204" cy="22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1" h="19829" extrusionOk="0">
                  <a:moveTo>
                    <a:pt x="8514" y="0"/>
                  </a:moveTo>
                  <a:cubicBezTo>
                    <a:pt x="16894" y="6075"/>
                    <a:pt x="16894" y="6075"/>
                    <a:pt x="16894" y="6075"/>
                  </a:cubicBezTo>
                  <a:cubicBezTo>
                    <a:pt x="10749" y="10530"/>
                    <a:pt x="10749" y="10530"/>
                    <a:pt x="10749" y="10530"/>
                  </a:cubicBezTo>
                  <a:cubicBezTo>
                    <a:pt x="17080" y="15120"/>
                    <a:pt x="17080" y="15120"/>
                    <a:pt x="17080" y="15120"/>
                  </a:cubicBezTo>
                  <a:cubicBezTo>
                    <a:pt x="20804" y="17820"/>
                    <a:pt x="15590" y="21600"/>
                    <a:pt x="11866" y="18900"/>
                  </a:cubicBezTo>
                  <a:cubicBezTo>
                    <a:pt x="1811" y="11340"/>
                    <a:pt x="1811" y="11340"/>
                    <a:pt x="1811" y="11340"/>
                  </a:cubicBezTo>
                  <a:cubicBezTo>
                    <a:pt x="-237" y="9855"/>
                    <a:pt x="-796" y="6885"/>
                    <a:pt x="1438" y="5265"/>
                  </a:cubicBezTo>
                  <a:cubicBezTo>
                    <a:pt x="1438" y="5265"/>
                    <a:pt x="8514" y="0"/>
                    <a:pt x="8514" y="0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3879">
                <a:defRPr sz="1800"/>
              </a:pPr>
              <a:endParaRPr/>
            </a:p>
          </p:txBody>
        </p:sp>
      </p:grpSp>
      <p:grpSp>
        <p:nvGrpSpPr>
          <p:cNvPr id="2073" name="Group 18"/>
          <p:cNvGrpSpPr/>
          <p:nvPr/>
        </p:nvGrpSpPr>
        <p:grpSpPr>
          <a:xfrm>
            <a:off x="10098786" y="4899071"/>
            <a:ext cx="417073" cy="977854"/>
            <a:chOff x="0" y="0"/>
            <a:chExt cx="417071" cy="977852"/>
          </a:xfrm>
        </p:grpSpPr>
        <p:sp>
          <p:nvSpPr>
            <p:cNvPr id="2071" name="Oval 11"/>
            <p:cNvSpPr/>
            <p:nvPr/>
          </p:nvSpPr>
          <p:spPr>
            <a:xfrm flipH="1">
              <a:off x="0" y="0"/>
              <a:ext cx="175645" cy="175645"/>
            </a:xfrm>
            <a:prstGeom prst="ellipse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3879">
                <a:defRPr sz="1800"/>
              </a:pPr>
              <a:endParaRPr/>
            </a:p>
          </p:txBody>
        </p:sp>
        <p:sp>
          <p:nvSpPr>
            <p:cNvPr id="2072" name="Freeform 12"/>
            <p:cNvSpPr/>
            <p:nvPr/>
          </p:nvSpPr>
          <p:spPr>
            <a:xfrm flipH="1">
              <a:off x="41085" y="143016"/>
              <a:ext cx="375987" cy="83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36" extrusionOk="0">
                  <a:moveTo>
                    <a:pt x="19990" y="10134"/>
                  </a:moveTo>
                  <a:cubicBezTo>
                    <a:pt x="20400" y="9820"/>
                    <a:pt x="20400" y="9443"/>
                    <a:pt x="19854" y="9129"/>
                  </a:cubicBezTo>
                  <a:cubicBezTo>
                    <a:pt x="14795" y="5927"/>
                    <a:pt x="14659" y="1531"/>
                    <a:pt x="14659" y="1531"/>
                  </a:cubicBezTo>
                  <a:cubicBezTo>
                    <a:pt x="14659" y="1469"/>
                    <a:pt x="14795" y="966"/>
                    <a:pt x="14659" y="778"/>
                  </a:cubicBezTo>
                  <a:cubicBezTo>
                    <a:pt x="14112" y="150"/>
                    <a:pt x="12745" y="-164"/>
                    <a:pt x="11378" y="87"/>
                  </a:cubicBezTo>
                  <a:cubicBezTo>
                    <a:pt x="11104" y="87"/>
                    <a:pt x="3722" y="1406"/>
                    <a:pt x="988" y="4608"/>
                  </a:cubicBezTo>
                  <a:cubicBezTo>
                    <a:pt x="-516" y="6303"/>
                    <a:pt x="-243" y="8187"/>
                    <a:pt x="1398" y="10196"/>
                  </a:cubicBezTo>
                  <a:cubicBezTo>
                    <a:pt x="1398" y="10196"/>
                    <a:pt x="1398" y="10196"/>
                    <a:pt x="1398" y="10196"/>
                  </a:cubicBezTo>
                  <a:cubicBezTo>
                    <a:pt x="3449" y="15283"/>
                    <a:pt x="3449" y="15283"/>
                    <a:pt x="3449" y="15283"/>
                  </a:cubicBezTo>
                  <a:cubicBezTo>
                    <a:pt x="3449" y="16601"/>
                    <a:pt x="3175" y="18045"/>
                    <a:pt x="2081" y="19552"/>
                  </a:cubicBezTo>
                  <a:cubicBezTo>
                    <a:pt x="1808" y="20180"/>
                    <a:pt x="2492" y="20808"/>
                    <a:pt x="3859" y="20996"/>
                  </a:cubicBezTo>
                  <a:cubicBezTo>
                    <a:pt x="4132" y="21059"/>
                    <a:pt x="4269" y="21059"/>
                    <a:pt x="4542" y="21059"/>
                  </a:cubicBezTo>
                  <a:cubicBezTo>
                    <a:pt x="5636" y="21059"/>
                    <a:pt x="6593" y="20745"/>
                    <a:pt x="7003" y="20243"/>
                  </a:cubicBezTo>
                  <a:cubicBezTo>
                    <a:pt x="8233" y="18359"/>
                    <a:pt x="8507" y="16538"/>
                    <a:pt x="8507" y="15031"/>
                  </a:cubicBezTo>
                  <a:cubicBezTo>
                    <a:pt x="8507" y="15031"/>
                    <a:pt x="8507" y="15031"/>
                    <a:pt x="8507" y="15031"/>
                  </a:cubicBezTo>
                  <a:cubicBezTo>
                    <a:pt x="8507" y="15031"/>
                    <a:pt x="8507" y="15031"/>
                    <a:pt x="8507" y="15031"/>
                  </a:cubicBezTo>
                  <a:cubicBezTo>
                    <a:pt x="8507" y="14215"/>
                    <a:pt x="8370" y="13524"/>
                    <a:pt x="8233" y="12896"/>
                  </a:cubicBezTo>
                  <a:cubicBezTo>
                    <a:pt x="7823" y="9883"/>
                    <a:pt x="7823" y="9883"/>
                    <a:pt x="7823" y="9883"/>
                  </a:cubicBezTo>
                  <a:cubicBezTo>
                    <a:pt x="11788" y="4796"/>
                    <a:pt x="11788" y="4796"/>
                    <a:pt x="11788" y="4796"/>
                  </a:cubicBezTo>
                  <a:cubicBezTo>
                    <a:pt x="12471" y="6366"/>
                    <a:pt x="13838" y="8187"/>
                    <a:pt x="16299" y="9883"/>
                  </a:cubicBezTo>
                  <a:cubicBezTo>
                    <a:pt x="15069" y="10134"/>
                    <a:pt x="14249" y="10636"/>
                    <a:pt x="14249" y="11327"/>
                  </a:cubicBezTo>
                  <a:cubicBezTo>
                    <a:pt x="14249" y="11578"/>
                    <a:pt x="14659" y="11766"/>
                    <a:pt x="15206" y="11766"/>
                  </a:cubicBezTo>
                  <a:cubicBezTo>
                    <a:pt x="15752" y="11766"/>
                    <a:pt x="16162" y="11578"/>
                    <a:pt x="16162" y="11327"/>
                  </a:cubicBezTo>
                  <a:cubicBezTo>
                    <a:pt x="16162" y="10950"/>
                    <a:pt x="16846" y="10636"/>
                    <a:pt x="17666" y="10636"/>
                  </a:cubicBezTo>
                  <a:cubicBezTo>
                    <a:pt x="18487" y="10636"/>
                    <a:pt x="19170" y="10950"/>
                    <a:pt x="19170" y="11327"/>
                  </a:cubicBezTo>
                  <a:cubicBezTo>
                    <a:pt x="19170" y="20996"/>
                    <a:pt x="19170" y="20996"/>
                    <a:pt x="19170" y="20996"/>
                  </a:cubicBezTo>
                  <a:cubicBezTo>
                    <a:pt x="19170" y="21248"/>
                    <a:pt x="19580" y="21436"/>
                    <a:pt x="20127" y="21436"/>
                  </a:cubicBezTo>
                  <a:cubicBezTo>
                    <a:pt x="20674" y="21436"/>
                    <a:pt x="21084" y="21248"/>
                    <a:pt x="21084" y="20996"/>
                  </a:cubicBezTo>
                  <a:cubicBezTo>
                    <a:pt x="21084" y="11327"/>
                    <a:pt x="21084" y="11327"/>
                    <a:pt x="21084" y="11327"/>
                  </a:cubicBezTo>
                  <a:cubicBezTo>
                    <a:pt x="21084" y="10824"/>
                    <a:pt x="20674" y="10448"/>
                    <a:pt x="19990" y="10134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3879">
                <a:defRPr sz="1800"/>
              </a:pPr>
              <a:endParaRPr/>
            </a:p>
          </p:txBody>
        </p:sp>
      </p:grpSp>
      <p:sp>
        <p:nvSpPr>
          <p:cNvPr id="2074" name="Title 4"/>
          <p:cNvSpPr txBox="1">
            <a:spLocks noGrp="1"/>
          </p:cNvSpPr>
          <p:nvPr>
            <p:ph type="title"/>
          </p:nvPr>
        </p:nvSpPr>
        <p:spPr>
          <a:xfrm>
            <a:off x="1152939" y="275909"/>
            <a:ext cx="10310928" cy="1042418"/>
          </a:xfrm>
          <a:prstGeom prst="rect">
            <a:avLst/>
          </a:prstGeom>
        </p:spPr>
        <p:txBody>
          <a:bodyPr vert="horz" lIns="45714" tIns="45714" rIns="45714" bIns="45714" rtlCol="0" anchor="ctr" anchorCtr="0">
            <a:norm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Harris County </a:t>
            </a:r>
            <a:r>
              <a:rPr lang="en-US" sz="2800" dirty="0"/>
              <a:t>population </a:t>
            </a:r>
            <a:r>
              <a:rPr sz="2800" dirty="0"/>
              <a:t>by age and ethnicity</a:t>
            </a:r>
          </a:p>
        </p:txBody>
      </p:sp>
    </p:spTree>
    <p:extLst>
      <p:ext uri="{BB962C8B-B14F-4D97-AF65-F5344CB8AC3E}">
        <p14:creationId xmlns:p14="http://schemas.microsoft.com/office/powerpoint/2010/main" val="248413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ooter Placeholder 2"/>
          <p:cNvSpPr txBox="1"/>
          <p:nvPr/>
        </p:nvSpPr>
        <p:spPr>
          <a:xfrm>
            <a:off x="7123289" y="6497499"/>
            <a:ext cx="3544712" cy="19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 anchor="ctr">
            <a:spAutoFit/>
          </a:bodyPr>
          <a:lstStyle>
            <a:lvl1pPr defTabSz="914037"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Source: U.S. Census</a:t>
            </a:r>
            <a:r>
              <a:rPr lang="en-US" dirty="0"/>
              <a:t> Redistricting Data 2020.</a:t>
            </a:r>
            <a:endParaRPr dirty="0"/>
          </a:p>
        </p:txBody>
      </p:sp>
      <p:sp>
        <p:nvSpPr>
          <p:cNvPr id="2055" name="Title 108"/>
          <p:cNvSpPr txBox="1">
            <a:spLocks noGrp="1"/>
          </p:cNvSpPr>
          <p:nvPr>
            <p:ph type="title"/>
          </p:nvPr>
        </p:nvSpPr>
        <p:spPr>
          <a:xfrm>
            <a:off x="1862328" y="256031"/>
            <a:ext cx="8229601" cy="104241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Eight </a:t>
            </a:r>
            <a:r>
              <a:rPr dirty="0"/>
              <a:t>most diverse large metro areas</a:t>
            </a:r>
            <a:endParaRPr sz="2800" dirty="0"/>
          </a:p>
        </p:txBody>
      </p:sp>
      <p:graphicFrame>
        <p:nvGraphicFramePr>
          <p:cNvPr id="2056" name="Chart 4"/>
          <p:cNvGraphicFramePr/>
          <p:nvPr/>
        </p:nvGraphicFramePr>
        <p:xfrm>
          <a:off x="1247125" y="1115878"/>
          <a:ext cx="9460005" cy="557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7" name="TextBox 1"/>
          <p:cNvSpPr txBox="1"/>
          <p:nvPr/>
        </p:nvSpPr>
        <p:spPr>
          <a:xfrm rot="16200000">
            <a:off x="610528" y="3422502"/>
            <a:ext cx="22266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200" dirty="0"/>
              <a:t>PERCENT OF POPULATION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198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0BEC15C-C84F-41CF-BBEC-33E74E11C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676987"/>
              </p:ext>
            </p:extLst>
          </p:nvPr>
        </p:nvGraphicFramePr>
        <p:xfrm>
          <a:off x="914400" y="914400"/>
          <a:ext cx="10363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BE05E7-1233-C3B6-96FE-000BDDB77A3A}"/>
              </a:ext>
            </a:extLst>
          </p:cNvPr>
          <p:cNvSpPr txBox="1"/>
          <p:nvPr/>
        </p:nvSpPr>
        <p:spPr>
          <a:xfrm>
            <a:off x="609600" y="6327648"/>
            <a:ext cx="109728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Mallory Book" panose="02010502030501020304" pitchFamily="2" charset="77"/>
              </a:rPr>
              <a:t>Note: Due to data-collection issues during the first year of the COVID-19 pandemic, 1-year estimates have not been produced for 2020 and therefore are not included in the figure. </a:t>
            </a:r>
          </a:p>
          <a:p>
            <a:r>
              <a:rPr lang="en-US" sz="1000" dirty="0">
                <a:solidFill>
                  <a:srgbClr val="000000"/>
                </a:solidFill>
                <a:effectLst/>
                <a:latin typeface="Mallory Book" panose="02010502030501020304" pitchFamily="2" charset="77"/>
              </a:rPr>
              <a:t>Source: American Community Survey 1-year estimates, U.S. Census Bureau, Table DP05, 2010 to 2023.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D93A7F-46DB-8753-7457-6CEB8B2F8291}"/>
              </a:ext>
            </a:extLst>
          </p:cNvPr>
          <p:cNvSpPr txBox="1"/>
          <p:nvPr/>
        </p:nvSpPr>
        <p:spPr>
          <a:xfrm>
            <a:off x="609600" y="624000"/>
            <a:ext cx="10972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Mallory Bold" panose="02010502030501020304" pitchFamily="2" charset="77"/>
              </a:rPr>
              <a:t>Population change in 10 largest metros</a:t>
            </a:r>
          </a:p>
        </p:txBody>
      </p:sp>
    </p:spTree>
    <p:extLst>
      <p:ext uri="{BB962C8B-B14F-4D97-AF65-F5344CB8AC3E}">
        <p14:creationId xmlns:p14="http://schemas.microsoft.com/office/powerpoint/2010/main" val="32954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"/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"/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"/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"/>
                                        <p:tgtEl>
                                          <p:spTgt spid="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"/>
                                        <p:tgtEl>
                                          <p:spTgt spid="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"/>
                                        <p:tgtEl>
                                          <p:spTgt spid="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"/>
                                        <p:tgtEl>
                                          <p:spTgt spid="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 animBg="0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3F965-F940-5726-5696-EB9929F3C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14D15-F67F-89B0-A48E-6CFB4F6EF182}"/>
              </a:ext>
            </a:extLst>
          </p:cNvPr>
          <p:cNvSpPr txBox="1"/>
          <p:nvPr/>
        </p:nvSpPr>
        <p:spPr>
          <a:xfrm>
            <a:off x="609600" y="6327648"/>
            <a:ext cx="10972800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Mallory Book" panose="02010502030501020304" pitchFamily="2" charset="77"/>
              </a:rPr>
              <a:t>Note: Population change in Harris County excludes population numbers from the city of Houston. Due to data-collection issues during the first year of the COVID-19 pandemic, </a:t>
            </a:r>
            <a:br>
              <a:rPr lang="en-US" sz="1000" dirty="0">
                <a:solidFill>
                  <a:srgbClr val="000000"/>
                </a:solidFill>
                <a:effectLst/>
                <a:latin typeface="Mallory Book" panose="02010502030501020304" pitchFamily="2" charset="77"/>
              </a:rPr>
            </a:br>
            <a:r>
              <a:rPr lang="en-US" sz="1000" dirty="0">
                <a:solidFill>
                  <a:srgbClr val="000000"/>
                </a:solidFill>
                <a:effectLst/>
                <a:latin typeface="Mallory Book" panose="02010502030501020304" pitchFamily="2" charset="77"/>
              </a:rPr>
              <a:t>1-year estimates have not been produced for 2020 and therefore are not included in the figure. Source: American Community Survey 1-year estimates, U.S. Census Bureau, Table DP05, 2010 to 2023.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036DF10-A260-4B56-860B-C73E58DBA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282980"/>
              </p:ext>
            </p:extLst>
          </p:nvPr>
        </p:nvGraphicFramePr>
        <p:xfrm>
          <a:off x="914400" y="1177998"/>
          <a:ext cx="10363200" cy="476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E8211F1-428A-03F4-37D2-16E8BD1592A7}"/>
              </a:ext>
            </a:extLst>
          </p:cNvPr>
          <p:cNvSpPr txBox="1"/>
          <p:nvPr/>
        </p:nvSpPr>
        <p:spPr>
          <a:xfrm>
            <a:off x="609600" y="624000"/>
            <a:ext cx="10972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Mallory Bold" panose="02010502030501020304" pitchFamily="2" charset="77"/>
              </a:rPr>
              <a:t>Population change within Houston area</a:t>
            </a:r>
          </a:p>
        </p:txBody>
      </p:sp>
    </p:spTree>
    <p:extLst>
      <p:ext uri="{BB962C8B-B14F-4D97-AF65-F5344CB8AC3E}">
        <p14:creationId xmlns:p14="http://schemas.microsoft.com/office/powerpoint/2010/main" val="3261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 animBg="0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KHAS 2023">
      <a:dk1>
        <a:srgbClr val="7C7E7F"/>
      </a:dk1>
      <a:lt1>
        <a:srgbClr val="FFFFFF"/>
      </a:lt1>
      <a:dk2>
        <a:srgbClr val="00205B"/>
      </a:dk2>
      <a:lt2>
        <a:srgbClr val="E0E2E6"/>
      </a:lt2>
      <a:accent1>
        <a:srgbClr val="0A509E"/>
      </a:accent1>
      <a:accent2>
        <a:srgbClr val="349245"/>
      </a:accent2>
      <a:accent3>
        <a:srgbClr val="E9A138"/>
      </a:accent3>
      <a:accent4>
        <a:srgbClr val="4D9AD3"/>
      </a:accent4>
      <a:accent5>
        <a:srgbClr val="C04828"/>
      </a:accent5>
      <a:accent6>
        <a:srgbClr val="A5C151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KIUR">
      <a:dk1>
        <a:srgbClr val="000000"/>
      </a:dk1>
      <a:lt1>
        <a:srgbClr val="EFF0F3"/>
      </a:lt1>
      <a:dk2>
        <a:srgbClr val="1D2757"/>
      </a:dk2>
      <a:lt2>
        <a:srgbClr val="EFF0F3"/>
      </a:lt2>
      <a:accent1>
        <a:srgbClr val="08509D"/>
      </a:accent1>
      <a:accent2>
        <a:srgbClr val="C04728"/>
      </a:accent2>
      <a:accent3>
        <a:srgbClr val="349245"/>
      </a:accent3>
      <a:accent4>
        <a:srgbClr val="FFC000"/>
      </a:accent4>
      <a:accent5>
        <a:srgbClr val="4D99D3"/>
      </a:accent5>
      <a:accent6>
        <a:srgbClr val="67122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E-7144 PPTtemplate-v4.0_updated.potx" id="{E24F94D5-D65A-45A3-BBF9-AFDB21DA7C8B}" vid="{CBB7CD08-6BBC-4ACE-B750-5774B13A45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1244</Words>
  <Application>Microsoft Macintosh PowerPoint</Application>
  <PresentationFormat>Widescreen</PresentationFormat>
  <Paragraphs>210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Aptos</vt:lpstr>
      <vt:lpstr>Arial</vt:lpstr>
      <vt:lpstr>Calibri</vt:lpstr>
      <vt:lpstr>Helvetica 45 Light</vt:lpstr>
      <vt:lpstr>Helvetica-Light</vt:lpstr>
      <vt:lpstr>Lato</vt:lpstr>
      <vt:lpstr>Lato Black</vt:lpstr>
      <vt:lpstr>Lato Light</vt:lpstr>
      <vt:lpstr>Mallory Black</vt:lpstr>
      <vt:lpstr>Mallory Bold</vt:lpstr>
      <vt:lpstr>Mallory Book</vt:lpstr>
      <vt:lpstr>Mallory Light</vt:lpstr>
      <vt:lpstr>Office Theme</vt:lpstr>
      <vt:lpstr>1_Office Theme</vt:lpstr>
      <vt:lpstr>Houston Demographics, Assets, &amp; Challenges</vt:lpstr>
      <vt:lpstr>40,000 non-profits in Houston metro area</vt:lpstr>
      <vt:lpstr>Research Reports at kinder.rice.edu</vt:lpstr>
      <vt:lpstr>Kinder Institute Research Centers</vt:lpstr>
      <vt:lpstr>Racial/Ethnic Composition of Harris County</vt:lpstr>
      <vt:lpstr>Harris County population by age and ethnicity</vt:lpstr>
      <vt:lpstr>Eight most diverse large metro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Insecurity among Households, 2024</vt:lpstr>
      <vt:lpstr>Household Food Insecurity by Neighborhood Area</vt:lpstr>
      <vt:lpstr>Household Food Insecurity by Neighborhood Area</vt:lpstr>
      <vt:lpstr>Economic Mobility Annual Report Coming Spring 2026!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Chau</dc:creator>
  <cp:lastModifiedBy>Ruth N. Lopez Turley</cp:lastModifiedBy>
  <cp:revision>132</cp:revision>
  <cp:lastPrinted>2025-05-07T14:13:29Z</cp:lastPrinted>
  <dcterms:created xsi:type="dcterms:W3CDTF">2024-05-13T02:00:07Z</dcterms:created>
  <dcterms:modified xsi:type="dcterms:W3CDTF">2025-09-16T16:47:01Z</dcterms:modified>
</cp:coreProperties>
</file>