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709" r:id="rId2"/>
    <p:sldMasterId id="2147483794" r:id="rId3"/>
    <p:sldMasterId id="2147483803" r:id="rId4"/>
    <p:sldMasterId id="2147483812" r:id="rId5"/>
    <p:sldMasterId id="2147483870" r:id="rId6"/>
    <p:sldMasterId id="2147483882" r:id="rId7"/>
  </p:sldMasterIdLst>
  <p:notesMasterIdLst>
    <p:notesMasterId r:id="rId34"/>
  </p:notesMasterIdLst>
  <p:sldIdLst>
    <p:sldId id="2147483554" r:id="rId8"/>
    <p:sldId id="2147483446" r:id="rId9"/>
    <p:sldId id="2147483481" r:id="rId10"/>
    <p:sldId id="2147483482" r:id="rId11"/>
    <p:sldId id="2147483478" r:id="rId12"/>
    <p:sldId id="2147483483" r:id="rId13"/>
    <p:sldId id="2147483485" r:id="rId14"/>
    <p:sldId id="2147483479" r:id="rId15"/>
    <p:sldId id="2147483458" r:id="rId16"/>
    <p:sldId id="2147483592" r:id="rId17"/>
    <p:sldId id="2147483617" r:id="rId18"/>
    <p:sldId id="2145709095" r:id="rId19"/>
    <p:sldId id="2147483599" r:id="rId20"/>
    <p:sldId id="2147483616" r:id="rId21"/>
    <p:sldId id="2147482917" r:id="rId22"/>
    <p:sldId id="2147483610" r:id="rId23"/>
    <p:sldId id="2147483612" r:id="rId24"/>
    <p:sldId id="2147483614" r:id="rId25"/>
    <p:sldId id="2147483613" r:id="rId26"/>
    <p:sldId id="2147483150" r:id="rId27"/>
    <p:sldId id="2147483618" r:id="rId28"/>
    <p:sldId id="2147479739" r:id="rId29"/>
    <p:sldId id="2147483576" r:id="rId30"/>
    <p:sldId id="1641" r:id="rId31"/>
    <p:sldId id="2147483596" r:id="rId32"/>
    <p:sldId id="265"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7E6"/>
    <a:srgbClr val="003B5C"/>
    <a:srgbClr val="000000"/>
    <a:srgbClr val="034F7C"/>
    <a:srgbClr val="60BF86"/>
    <a:srgbClr val="27BFC9"/>
    <a:srgbClr val="DFE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D8A88-6580-2ABE-F9A2-8E15FE959E2F}" v="3" dt="2025-09-15T19:17:59.746"/>
    <p1510:client id="{8E628021-5F3C-4670-8C3C-434114FF75A3}" v="1" dt="2025-09-15T14:59:11.718"/>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5/10/relationships/revisionInfo" Target="revisionInfo.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greaterhoustonpartnership.sharepoint.com/sites/economicdevelopmentdivision16/Shared%20Documents/Reporting/2025/08%20-%20Aug/08-05-25%20EDD%20Report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u="sng" err="1">
                <a:solidFill>
                  <a:schemeClr val="tx1"/>
                </a:solidFill>
              </a:rPr>
              <a:t>Male</a:t>
            </a:r>
            <a:r>
              <a:rPr lang="en-US" b="1" err="1">
                <a:solidFill>
                  <a:schemeClr val="bg1"/>
                </a:solidFill>
              </a:rPr>
              <a:t>Fe</a:t>
            </a:r>
            <a:r>
              <a:rPr lang="en-US" b="1">
                <a:solidFill>
                  <a:schemeClr val="tx1"/>
                </a:solidFill>
              </a:rPr>
              <a:t>			</a:t>
            </a:r>
            <a:r>
              <a:rPr lang="en-US" b="1" u="sng">
                <a:solidFill>
                  <a:schemeClr val="tx1"/>
                </a:solidFill>
              </a:rPr>
              <a:t>Female</a:t>
            </a:r>
          </a:p>
        </c:rich>
      </c:tx>
      <c:layout>
        <c:manualLayout>
          <c:xMode val="edge"/>
          <c:yMode val="edge"/>
          <c:x val="0.2818343231058813"/>
          <c:y val="4.4898258601596009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918654380119237"/>
          <c:y val="8.9185443916470208E-2"/>
          <c:w val="0.82634045633382303"/>
          <c:h val="0.8246280066335796"/>
        </c:manualLayout>
      </c:layout>
      <c:barChart>
        <c:barDir val="bar"/>
        <c:grouping val="clustered"/>
        <c:varyColors val="0"/>
        <c:ser>
          <c:idx val="0"/>
          <c:order val="0"/>
          <c:spPr>
            <a:solidFill>
              <a:srgbClr val="00B050"/>
            </a:solidFill>
            <a:ln>
              <a:solidFill>
                <a:srgbClr val="000000"/>
              </a:solidFill>
            </a:ln>
            <a:effectLst/>
          </c:spPr>
          <c:invertIfNegative val="0"/>
          <c:dPt>
            <c:idx val="0"/>
            <c:invertIfNegative val="0"/>
            <c:bubble3D val="0"/>
            <c:spPr>
              <a:solidFill>
                <a:srgbClr val="00B050"/>
              </a:solidFill>
              <a:ln>
                <a:solidFill>
                  <a:srgbClr val="000000"/>
                </a:solidFill>
              </a:ln>
              <a:effectLst/>
            </c:spPr>
            <c:extLst>
              <c:ext xmlns:c16="http://schemas.microsoft.com/office/drawing/2014/chart" uri="{C3380CC4-5D6E-409C-BE32-E72D297353CC}">
                <c16:uniqueId val="{00000001-37DD-491A-980B-C8E4DAC49291}"/>
              </c:ext>
            </c:extLst>
          </c:dPt>
          <c:dPt>
            <c:idx val="1"/>
            <c:invertIfNegative val="0"/>
            <c:bubble3D val="0"/>
            <c:spPr>
              <a:solidFill>
                <a:srgbClr val="00B050"/>
              </a:solidFill>
              <a:ln>
                <a:solidFill>
                  <a:srgbClr val="000000"/>
                </a:solidFill>
              </a:ln>
              <a:effectLst/>
            </c:spPr>
            <c:extLst>
              <c:ext xmlns:c16="http://schemas.microsoft.com/office/drawing/2014/chart" uri="{C3380CC4-5D6E-409C-BE32-E72D297353CC}">
                <c16:uniqueId val="{00000003-37DD-491A-980B-C8E4DAC49291}"/>
              </c:ext>
            </c:extLst>
          </c:dPt>
          <c:dPt>
            <c:idx val="2"/>
            <c:invertIfNegative val="0"/>
            <c:bubble3D val="0"/>
            <c:spPr>
              <a:solidFill>
                <a:srgbClr val="00B050"/>
              </a:solidFill>
              <a:ln>
                <a:solidFill>
                  <a:srgbClr val="000000"/>
                </a:solidFill>
              </a:ln>
              <a:effectLst/>
            </c:spPr>
            <c:extLst>
              <c:ext xmlns:c16="http://schemas.microsoft.com/office/drawing/2014/chart" uri="{C3380CC4-5D6E-409C-BE32-E72D297353CC}">
                <c16:uniqueId val="{00000005-37DD-491A-980B-C8E4DAC49291}"/>
              </c:ext>
            </c:extLst>
          </c:dPt>
          <c:dPt>
            <c:idx val="3"/>
            <c:invertIfNegative val="0"/>
            <c:bubble3D val="0"/>
            <c:spPr>
              <a:solidFill>
                <a:srgbClr val="00B050"/>
              </a:solidFill>
              <a:ln>
                <a:solidFill>
                  <a:srgbClr val="000000"/>
                </a:solidFill>
              </a:ln>
              <a:effectLst/>
            </c:spPr>
            <c:extLst>
              <c:ext xmlns:c16="http://schemas.microsoft.com/office/drawing/2014/chart" uri="{C3380CC4-5D6E-409C-BE32-E72D297353CC}">
                <c16:uniqueId val="{00000007-37DD-491A-980B-C8E4DAC49291}"/>
              </c:ext>
            </c:extLst>
          </c:dPt>
          <c:dPt>
            <c:idx val="4"/>
            <c:invertIfNegative val="0"/>
            <c:bubble3D val="0"/>
            <c:spPr>
              <a:solidFill>
                <a:srgbClr val="00B050"/>
              </a:solidFill>
              <a:ln>
                <a:solidFill>
                  <a:srgbClr val="000000"/>
                </a:solidFill>
              </a:ln>
              <a:effectLst/>
            </c:spPr>
            <c:extLst>
              <c:ext xmlns:c16="http://schemas.microsoft.com/office/drawing/2014/chart" uri="{C3380CC4-5D6E-409C-BE32-E72D297353CC}">
                <c16:uniqueId val="{00000009-37DD-491A-980B-C8E4DAC49291}"/>
              </c:ext>
            </c:extLst>
          </c:dPt>
          <c:dPt>
            <c:idx val="7"/>
            <c:invertIfNegative val="0"/>
            <c:bubble3D val="0"/>
            <c:spPr>
              <a:solidFill>
                <a:srgbClr val="00B050"/>
              </a:solidFill>
              <a:ln>
                <a:solidFill>
                  <a:srgbClr val="000000"/>
                </a:solidFill>
              </a:ln>
              <a:effectLst/>
            </c:spPr>
            <c:extLst>
              <c:ext xmlns:c16="http://schemas.microsoft.com/office/drawing/2014/chart" uri="{C3380CC4-5D6E-409C-BE32-E72D297353CC}">
                <c16:uniqueId val="{0000002A-04B8-41BA-B584-007DED206181}"/>
              </c:ext>
            </c:extLst>
          </c:dPt>
          <c:dPt>
            <c:idx val="13"/>
            <c:invertIfNegative val="0"/>
            <c:bubble3D val="0"/>
            <c:spPr>
              <a:solidFill>
                <a:srgbClr val="00B050"/>
              </a:solidFill>
              <a:ln>
                <a:solidFill>
                  <a:srgbClr val="000000"/>
                </a:solidFill>
              </a:ln>
              <a:effectLst/>
            </c:spPr>
            <c:extLst>
              <c:ext xmlns:c16="http://schemas.microsoft.com/office/drawing/2014/chart" uri="{C3380CC4-5D6E-409C-BE32-E72D297353CC}">
                <c16:uniqueId val="{0000000B-37DD-491A-980B-C8E4DAC49291}"/>
              </c:ext>
            </c:extLst>
          </c:dPt>
          <c:dPt>
            <c:idx val="14"/>
            <c:invertIfNegative val="0"/>
            <c:bubble3D val="0"/>
            <c:spPr>
              <a:solidFill>
                <a:srgbClr val="00B050"/>
              </a:solidFill>
              <a:ln>
                <a:solidFill>
                  <a:srgbClr val="000000"/>
                </a:solidFill>
              </a:ln>
              <a:effectLst/>
            </c:spPr>
            <c:extLst>
              <c:ext xmlns:c16="http://schemas.microsoft.com/office/drawing/2014/chart" uri="{C3380CC4-5D6E-409C-BE32-E72D297353CC}">
                <c16:uniqueId val="{0000000D-37DD-491A-980B-C8E4DAC49291}"/>
              </c:ext>
            </c:extLst>
          </c:dPt>
          <c:dPt>
            <c:idx val="15"/>
            <c:invertIfNegative val="0"/>
            <c:bubble3D val="0"/>
            <c:spPr>
              <a:solidFill>
                <a:srgbClr val="00B050"/>
              </a:solidFill>
              <a:ln>
                <a:solidFill>
                  <a:srgbClr val="000000"/>
                </a:solidFill>
              </a:ln>
              <a:effectLst/>
            </c:spPr>
            <c:extLst>
              <c:ext xmlns:c16="http://schemas.microsoft.com/office/drawing/2014/chart" uri="{C3380CC4-5D6E-409C-BE32-E72D297353CC}">
                <c16:uniqueId val="{0000000F-37DD-491A-980B-C8E4DAC49291}"/>
              </c:ext>
            </c:extLst>
          </c:dPt>
          <c:dPt>
            <c:idx val="16"/>
            <c:invertIfNegative val="0"/>
            <c:bubble3D val="0"/>
            <c:spPr>
              <a:solidFill>
                <a:srgbClr val="00B050"/>
              </a:solidFill>
              <a:ln>
                <a:solidFill>
                  <a:srgbClr val="000000"/>
                </a:solidFill>
              </a:ln>
              <a:effectLst/>
            </c:spPr>
            <c:extLst>
              <c:ext xmlns:c16="http://schemas.microsoft.com/office/drawing/2014/chart" uri="{C3380CC4-5D6E-409C-BE32-E72D297353CC}">
                <c16:uniqueId val="{00000011-37DD-491A-980B-C8E4DAC49291}"/>
              </c:ext>
            </c:extLst>
          </c:dPt>
          <c:dPt>
            <c:idx val="17"/>
            <c:invertIfNegative val="0"/>
            <c:bubble3D val="0"/>
            <c:spPr>
              <a:solidFill>
                <a:srgbClr val="00B050"/>
              </a:solidFill>
              <a:ln>
                <a:solidFill>
                  <a:srgbClr val="000000"/>
                </a:solidFill>
              </a:ln>
              <a:effectLst/>
            </c:spPr>
            <c:extLst>
              <c:ext xmlns:c16="http://schemas.microsoft.com/office/drawing/2014/chart" uri="{C3380CC4-5D6E-409C-BE32-E72D297353CC}">
                <c16:uniqueId val="{00000013-37DD-491A-980B-C8E4DAC49291}"/>
              </c:ext>
            </c:extLst>
          </c:dPt>
          <c:dLbls>
            <c:delete val="1"/>
          </c:dLbls>
          <c:cat>
            <c:strRef>
              <c:f>Sheet1!$B$2:$B$19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Sheet1!$C$2:$C$19</c:f>
              <c:numCache>
                <c:formatCode>0.0</c:formatCode>
                <c:ptCount val="18"/>
                <c:pt idx="0">
                  <c:v>-3.3111405582662208</c:v>
                </c:pt>
                <c:pt idx="1">
                  <c:v>-3.5673902819772221</c:v>
                </c:pt>
                <c:pt idx="2">
                  <c:v>-3.8407765811320314</c:v>
                </c:pt>
                <c:pt idx="3">
                  <c:v>-3.7047491881763754</c:v>
                </c:pt>
                <c:pt idx="4">
                  <c:v>0</c:v>
                </c:pt>
                <c:pt idx="5">
                  <c:v>-3.3810183732849444</c:v>
                </c:pt>
                <c:pt idx="6">
                  <c:v>-3.6391588458017119</c:v>
                </c:pt>
                <c:pt idx="7">
                  <c:v>-3.7142828229998139</c:v>
                </c:pt>
                <c:pt idx="8">
                  <c:v>-3.6252179021422983</c:v>
                </c:pt>
                <c:pt idx="9">
                  <c:v>-3.2416089366908061</c:v>
                </c:pt>
                <c:pt idx="10">
                  <c:v>-3.1248485403685522</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14-37DD-491A-980B-C8E4DAC49291}"/>
            </c:ext>
          </c:extLst>
        </c:ser>
        <c:ser>
          <c:idx val="1"/>
          <c:order val="1"/>
          <c:spPr>
            <a:solidFill>
              <a:srgbClr val="003B5C"/>
            </a:solidFill>
            <a:ln>
              <a:solidFill>
                <a:schemeClr val="tx1"/>
              </a:solidFill>
            </a:ln>
            <a:effectLst/>
          </c:spPr>
          <c:invertIfNegative val="0"/>
          <c:dPt>
            <c:idx val="0"/>
            <c:invertIfNegative val="0"/>
            <c:bubble3D val="0"/>
            <c:spPr>
              <a:solidFill>
                <a:srgbClr val="003B5C"/>
              </a:solidFill>
              <a:ln>
                <a:solidFill>
                  <a:schemeClr val="tx1"/>
                </a:solidFill>
              </a:ln>
              <a:effectLst/>
            </c:spPr>
            <c:extLst>
              <c:ext xmlns:c16="http://schemas.microsoft.com/office/drawing/2014/chart" uri="{C3380CC4-5D6E-409C-BE32-E72D297353CC}">
                <c16:uniqueId val="{00000016-37DD-491A-980B-C8E4DAC49291}"/>
              </c:ext>
            </c:extLst>
          </c:dPt>
          <c:dPt>
            <c:idx val="1"/>
            <c:invertIfNegative val="0"/>
            <c:bubble3D val="0"/>
            <c:spPr>
              <a:solidFill>
                <a:srgbClr val="003B5C"/>
              </a:solidFill>
              <a:ln>
                <a:solidFill>
                  <a:schemeClr val="tx1"/>
                </a:solidFill>
              </a:ln>
              <a:effectLst/>
            </c:spPr>
            <c:extLst>
              <c:ext xmlns:c16="http://schemas.microsoft.com/office/drawing/2014/chart" uri="{C3380CC4-5D6E-409C-BE32-E72D297353CC}">
                <c16:uniqueId val="{00000018-37DD-491A-980B-C8E4DAC49291}"/>
              </c:ext>
            </c:extLst>
          </c:dPt>
          <c:dPt>
            <c:idx val="2"/>
            <c:invertIfNegative val="0"/>
            <c:bubble3D val="0"/>
            <c:spPr>
              <a:solidFill>
                <a:srgbClr val="003B5C"/>
              </a:solidFill>
              <a:ln>
                <a:solidFill>
                  <a:schemeClr val="tx1"/>
                </a:solidFill>
              </a:ln>
              <a:effectLst/>
            </c:spPr>
            <c:extLst>
              <c:ext xmlns:c16="http://schemas.microsoft.com/office/drawing/2014/chart" uri="{C3380CC4-5D6E-409C-BE32-E72D297353CC}">
                <c16:uniqueId val="{0000001A-37DD-491A-980B-C8E4DAC49291}"/>
              </c:ext>
            </c:extLst>
          </c:dPt>
          <c:dPt>
            <c:idx val="3"/>
            <c:invertIfNegative val="0"/>
            <c:bubble3D val="0"/>
            <c:spPr>
              <a:solidFill>
                <a:srgbClr val="003B5C"/>
              </a:solidFill>
              <a:ln>
                <a:solidFill>
                  <a:schemeClr val="tx1"/>
                </a:solidFill>
              </a:ln>
              <a:effectLst/>
            </c:spPr>
            <c:extLst>
              <c:ext xmlns:c16="http://schemas.microsoft.com/office/drawing/2014/chart" uri="{C3380CC4-5D6E-409C-BE32-E72D297353CC}">
                <c16:uniqueId val="{0000001C-37DD-491A-980B-C8E4DAC49291}"/>
              </c:ext>
            </c:extLst>
          </c:dPt>
          <c:dPt>
            <c:idx val="4"/>
            <c:invertIfNegative val="0"/>
            <c:bubble3D val="0"/>
            <c:spPr>
              <a:solidFill>
                <a:srgbClr val="003B5C"/>
              </a:solidFill>
              <a:ln>
                <a:solidFill>
                  <a:schemeClr val="tx1"/>
                </a:solidFill>
              </a:ln>
              <a:effectLst/>
            </c:spPr>
            <c:extLst>
              <c:ext xmlns:c16="http://schemas.microsoft.com/office/drawing/2014/chart" uri="{C3380CC4-5D6E-409C-BE32-E72D297353CC}">
                <c16:uniqueId val="{0000001E-37DD-491A-980B-C8E4DAC49291}"/>
              </c:ext>
            </c:extLst>
          </c:dPt>
          <c:dPt>
            <c:idx val="13"/>
            <c:invertIfNegative val="0"/>
            <c:bubble3D val="0"/>
            <c:spPr>
              <a:solidFill>
                <a:srgbClr val="003B5C"/>
              </a:solidFill>
              <a:ln>
                <a:solidFill>
                  <a:schemeClr val="tx1"/>
                </a:solidFill>
              </a:ln>
              <a:effectLst/>
            </c:spPr>
            <c:extLst>
              <c:ext xmlns:c16="http://schemas.microsoft.com/office/drawing/2014/chart" uri="{C3380CC4-5D6E-409C-BE32-E72D297353CC}">
                <c16:uniqueId val="{00000020-37DD-491A-980B-C8E4DAC49291}"/>
              </c:ext>
            </c:extLst>
          </c:dPt>
          <c:dPt>
            <c:idx val="14"/>
            <c:invertIfNegative val="0"/>
            <c:bubble3D val="0"/>
            <c:spPr>
              <a:solidFill>
                <a:srgbClr val="003B5C"/>
              </a:solidFill>
              <a:ln>
                <a:solidFill>
                  <a:schemeClr val="tx1"/>
                </a:solidFill>
              </a:ln>
              <a:effectLst/>
            </c:spPr>
            <c:extLst>
              <c:ext xmlns:c16="http://schemas.microsoft.com/office/drawing/2014/chart" uri="{C3380CC4-5D6E-409C-BE32-E72D297353CC}">
                <c16:uniqueId val="{00000022-37DD-491A-980B-C8E4DAC49291}"/>
              </c:ext>
            </c:extLst>
          </c:dPt>
          <c:dPt>
            <c:idx val="15"/>
            <c:invertIfNegative val="0"/>
            <c:bubble3D val="0"/>
            <c:spPr>
              <a:solidFill>
                <a:srgbClr val="003B5C"/>
              </a:solidFill>
              <a:ln>
                <a:solidFill>
                  <a:schemeClr val="tx1"/>
                </a:solidFill>
              </a:ln>
              <a:effectLst/>
            </c:spPr>
            <c:extLst>
              <c:ext xmlns:c16="http://schemas.microsoft.com/office/drawing/2014/chart" uri="{C3380CC4-5D6E-409C-BE32-E72D297353CC}">
                <c16:uniqueId val="{00000024-37DD-491A-980B-C8E4DAC49291}"/>
              </c:ext>
            </c:extLst>
          </c:dPt>
          <c:dPt>
            <c:idx val="16"/>
            <c:invertIfNegative val="0"/>
            <c:bubble3D val="0"/>
            <c:spPr>
              <a:solidFill>
                <a:srgbClr val="003B5C"/>
              </a:solidFill>
              <a:ln>
                <a:solidFill>
                  <a:schemeClr val="tx1"/>
                </a:solidFill>
              </a:ln>
              <a:effectLst/>
            </c:spPr>
            <c:extLst>
              <c:ext xmlns:c16="http://schemas.microsoft.com/office/drawing/2014/chart" uri="{C3380CC4-5D6E-409C-BE32-E72D297353CC}">
                <c16:uniqueId val="{00000026-37DD-491A-980B-C8E4DAC49291}"/>
              </c:ext>
            </c:extLst>
          </c:dPt>
          <c:dPt>
            <c:idx val="17"/>
            <c:invertIfNegative val="0"/>
            <c:bubble3D val="0"/>
            <c:spPr>
              <a:solidFill>
                <a:srgbClr val="003B5C"/>
              </a:solidFill>
              <a:ln>
                <a:solidFill>
                  <a:schemeClr val="tx1"/>
                </a:solidFill>
              </a:ln>
              <a:effectLst/>
            </c:spPr>
            <c:extLst>
              <c:ext xmlns:c16="http://schemas.microsoft.com/office/drawing/2014/chart" uri="{C3380CC4-5D6E-409C-BE32-E72D297353CC}">
                <c16:uniqueId val="{00000028-37DD-491A-980B-C8E4DAC49291}"/>
              </c:ext>
            </c:extLst>
          </c:dPt>
          <c:dLbls>
            <c:delete val="1"/>
          </c:dLbls>
          <c:cat>
            <c:strRef>
              <c:f>Sheet1!$B$2:$B$19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Sheet1!$D$2:$D$19</c:f>
              <c:numCache>
                <c:formatCode>0.0</c:formatCode>
                <c:ptCount val="18"/>
                <c:pt idx="0">
                  <c:v>0</c:v>
                </c:pt>
                <c:pt idx="1">
                  <c:v>0</c:v>
                </c:pt>
                <c:pt idx="2">
                  <c:v>0</c:v>
                </c:pt>
                <c:pt idx="3">
                  <c:v>0</c:v>
                </c:pt>
                <c:pt idx="4">
                  <c:v>-3.3064993920127099</c:v>
                </c:pt>
                <c:pt idx="5">
                  <c:v>0</c:v>
                </c:pt>
                <c:pt idx="6">
                  <c:v>0</c:v>
                </c:pt>
                <c:pt idx="7">
                  <c:v>0</c:v>
                </c:pt>
                <c:pt idx="8">
                  <c:v>0</c:v>
                </c:pt>
                <c:pt idx="9">
                  <c:v>0</c:v>
                </c:pt>
                <c:pt idx="10">
                  <c:v>0</c:v>
                </c:pt>
                <c:pt idx="11">
                  <c:v>-2.9648087077022693</c:v>
                </c:pt>
                <c:pt idx="12">
                  <c:v>-3.1479865858220895</c:v>
                </c:pt>
                <c:pt idx="13">
                  <c:v>-2.6949571690594496</c:v>
                </c:pt>
                <c:pt idx="14">
                  <c:v>-2.1997916748378965</c:v>
                </c:pt>
                <c:pt idx="15">
                  <c:v>-1.531581324468769</c:v>
                </c:pt>
                <c:pt idx="16">
                  <c:v>-0.89978589665357844</c:v>
                </c:pt>
                <c:pt idx="17">
                  <c:v>-0.67581496882718528</c:v>
                </c:pt>
              </c:numCache>
            </c:numRef>
          </c:val>
          <c:extLst>
            <c:ext xmlns:c16="http://schemas.microsoft.com/office/drawing/2014/chart" uri="{C3380CC4-5D6E-409C-BE32-E72D297353CC}">
              <c16:uniqueId val="{00000029-37DD-491A-980B-C8E4DAC49291}"/>
            </c:ext>
          </c:extLst>
        </c:ser>
        <c:ser>
          <c:idx val="4"/>
          <c:order val="2"/>
          <c:spPr>
            <a:solidFill>
              <a:srgbClr val="003B5C"/>
            </a:solidFill>
            <a:ln>
              <a:solidFill>
                <a:srgbClr val="000000"/>
              </a:solidFill>
            </a:ln>
            <a:effectLst/>
          </c:spPr>
          <c:invertIfNegative val="0"/>
          <c:dLbls>
            <c:delete val="1"/>
          </c:dLbls>
          <c:cat>
            <c:strRef>
              <c:f>Sheet1!$B$2:$B$19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Sheet1!$G$2:$G$19</c:f>
              <c:numCache>
                <c:formatCode>0.0</c:formatCode>
                <c:ptCount val="18"/>
                <c:pt idx="0">
                  <c:v>0</c:v>
                </c:pt>
                <c:pt idx="1">
                  <c:v>0</c:v>
                </c:pt>
                <c:pt idx="2">
                  <c:v>0</c:v>
                </c:pt>
                <c:pt idx="3">
                  <c:v>0</c:v>
                </c:pt>
                <c:pt idx="4">
                  <c:v>0</c:v>
                </c:pt>
                <c:pt idx="5">
                  <c:v>0</c:v>
                </c:pt>
                <c:pt idx="6">
                  <c:v>0</c:v>
                </c:pt>
                <c:pt idx="7">
                  <c:v>0</c:v>
                </c:pt>
                <c:pt idx="8">
                  <c:v>0</c:v>
                </c:pt>
                <c:pt idx="9">
                  <c:v>0</c:v>
                </c:pt>
                <c:pt idx="10">
                  <c:v>0</c:v>
                </c:pt>
                <c:pt idx="11">
                  <c:v>3.0661287755919941</c:v>
                </c:pt>
                <c:pt idx="12">
                  <c:v>3.3241161062003046</c:v>
                </c:pt>
                <c:pt idx="13">
                  <c:v>2.9861759269136834</c:v>
                </c:pt>
                <c:pt idx="14">
                  <c:v>2.5171848432803059</c:v>
                </c:pt>
                <c:pt idx="15">
                  <c:v>1.8480088744694114</c:v>
                </c:pt>
                <c:pt idx="16">
                  <c:v>1.2026643329713229</c:v>
                </c:pt>
                <c:pt idx="17">
                  <c:v>1.152132391268736</c:v>
                </c:pt>
              </c:numCache>
            </c:numRef>
          </c:val>
          <c:extLst>
            <c:ext xmlns:c16="http://schemas.microsoft.com/office/drawing/2014/chart" uri="{C3380CC4-5D6E-409C-BE32-E72D297353CC}">
              <c16:uniqueId val="{0000002C-D7D5-46B1-B7CC-72EE90B4F4C2}"/>
            </c:ext>
          </c:extLst>
        </c:ser>
        <c:ser>
          <c:idx val="5"/>
          <c:order val="3"/>
          <c:spPr>
            <a:solidFill>
              <a:srgbClr val="00B050"/>
            </a:solidFill>
            <a:ln>
              <a:solidFill>
                <a:srgbClr val="000000"/>
              </a:solidFill>
            </a:ln>
            <a:effectLst/>
          </c:spPr>
          <c:invertIfNegative val="0"/>
          <c:dLbls>
            <c:delete val="1"/>
          </c:dLbls>
          <c:cat>
            <c:strRef>
              <c:f>Sheet1!$B$2:$B$19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Sheet1!$H$2:$H$19</c:f>
              <c:numCache>
                <c:formatCode>0.0</c:formatCode>
                <c:ptCount val="18"/>
                <c:pt idx="0">
                  <c:v>3.169693906409532</c:v>
                </c:pt>
                <c:pt idx="1">
                  <c:v>3.6039802659085205</c:v>
                </c:pt>
                <c:pt idx="2">
                  <c:v>3.5510925598768193</c:v>
                </c:pt>
                <c:pt idx="3">
                  <c:v>3.4919467416006813</c:v>
                </c:pt>
                <c:pt idx="4">
                  <c:v>3.2213566202572168</c:v>
                </c:pt>
                <c:pt idx="5">
                  <c:v>3.4827726153529865</c:v>
                </c:pt>
                <c:pt idx="6">
                  <c:v>3.7118461537642142</c:v>
                </c:pt>
                <c:pt idx="7">
                  <c:v>3.6942302335527493</c:v>
                </c:pt>
                <c:pt idx="8">
                  <c:v>3.6343653981251229</c:v>
                </c:pt>
                <c:pt idx="9">
                  <c:v>3.2811282497577974</c:v>
                </c:pt>
                <c:pt idx="10">
                  <c:v>3.1580964260586728</c:v>
                </c:pt>
                <c:pt idx="11">
                  <c:v>0</c:v>
                </c:pt>
                <c:pt idx="12">
                  <c:v>0</c:v>
                </c:pt>
                <c:pt idx="13">
                  <c:v>0</c:v>
                </c:pt>
                <c:pt idx="14">
                  <c:v>0</c:v>
                </c:pt>
                <c:pt idx="15">
                  <c:v>0</c:v>
                </c:pt>
                <c:pt idx="16">
                  <c:v>0</c:v>
                </c:pt>
                <c:pt idx="17">
                  <c:v>0</c:v>
                </c:pt>
              </c:numCache>
            </c:numRef>
          </c:val>
          <c:extLst>
            <c:ext xmlns:c16="http://schemas.microsoft.com/office/drawing/2014/chart" uri="{C3380CC4-5D6E-409C-BE32-E72D297353CC}">
              <c16:uniqueId val="{0000002D-D7D5-46B1-B7CC-72EE90B4F4C2}"/>
            </c:ext>
          </c:extLst>
        </c:ser>
        <c:ser>
          <c:idx val="2"/>
          <c:order val="4"/>
          <c:spPr>
            <a:solidFill>
              <a:srgbClr val="003B5C">
                <a:lumMod val="10000"/>
                <a:lumOff val="90000"/>
              </a:srgbClr>
            </a:solidFill>
            <a:ln>
              <a:solidFill>
                <a:srgbClr val="000000"/>
              </a:solidFill>
            </a:ln>
            <a:effectLst/>
          </c:spPr>
          <c:invertIfNegative val="0"/>
          <c:dLbls>
            <c:delete val="1"/>
          </c:dLbls>
          <c:cat>
            <c:strRef>
              <c:f>Sheet1!$B$2:$B$19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Sheet1!$E$2:$E$19</c:f>
              <c:numCache>
                <c:formatCode>0.0</c:formatCode>
                <c:ptCount val="18"/>
                <c:pt idx="0">
                  <c:v>-2.7986679935549952</c:v>
                </c:pt>
                <c:pt idx="1">
                  <c:v>-3.0264876603159507</c:v>
                </c:pt>
                <c:pt idx="2">
                  <c:v>-3.2479128667958679</c:v>
                </c:pt>
                <c:pt idx="3">
                  <c:v>-3.393241726698236</c:v>
                </c:pt>
                <c:pt idx="4">
                  <c:v>-3.2714614636100094</c:v>
                </c:pt>
                <c:pt idx="5">
                  <c:v>-3.3115851616226708</c:v>
                </c:pt>
                <c:pt idx="6">
                  <c:v>-3.5266726386514624</c:v>
                </c:pt>
                <c:pt idx="7">
                  <c:v>-3.4150403988002966</c:v>
                </c:pt>
                <c:pt idx="8">
                  <c:v>-3.3144829126979172</c:v>
                </c:pt>
                <c:pt idx="9">
                  <c:v>-2.9541340555960223</c:v>
                </c:pt>
                <c:pt idx="10">
                  <c:v>-3.0745745032493268</c:v>
                </c:pt>
                <c:pt idx="11">
                  <c:v>-2.6637455041455333</c:v>
                </c:pt>
                <c:pt idx="12">
                  <c:v>-2.7068066424402271</c:v>
                </c:pt>
                <c:pt idx="13">
                  <c:v>-2.0909018765282443</c:v>
                </c:pt>
                <c:pt idx="14">
                  <c:v>-1.6747374122732501</c:v>
                </c:pt>
                <c:pt idx="15">
                  <c:v>-1.081721359016981</c:v>
                </c:pt>
                <c:pt idx="16">
                  <c:v>-0.59044623269631957</c:v>
                </c:pt>
                <c:pt idx="17">
                  <c:v>-0.35093363045607523</c:v>
                </c:pt>
              </c:numCache>
            </c:numRef>
          </c:val>
          <c:extLst>
            <c:ext xmlns:c16="http://schemas.microsoft.com/office/drawing/2014/chart" uri="{C3380CC4-5D6E-409C-BE32-E72D297353CC}">
              <c16:uniqueId val="{0000002A-D7D5-46B1-B7CC-72EE90B4F4C2}"/>
            </c:ext>
          </c:extLst>
        </c:ser>
        <c:ser>
          <c:idx val="3"/>
          <c:order val="5"/>
          <c:spPr>
            <a:solidFill>
              <a:srgbClr val="FA4616">
                <a:lumMod val="20000"/>
                <a:lumOff val="80000"/>
              </a:srgbClr>
            </a:solidFill>
            <a:ln>
              <a:solidFill>
                <a:srgbClr val="000000"/>
              </a:solidFill>
            </a:ln>
            <a:effectLst/>
          </c:spPr>
          <c:invertIfNegative val="0"/>
          <c:dLbls>
            <c:delete val="1"/>
          </c:dLbls>
          <c:cat>
            <c:strRef>
              <c:f>Sheet1!$B$2:$B$19</c:f>
              <c:strCache>
                <c:ptCount val="18"/>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c:v>
                </c:pt>
              </c:strCache>
            </c:strRef>
          </c:cat>
          <c:val>
            <c:numRef>
              <c:f>Sheet1!$F$2:$F$19</c:f>
              <c:numCache>
                <c:formatCode>0.0</c:formatCode>
                <c:ptCount val="18"/>
                <c:pt idx="0">
                  <c:v>2.6754680389014407</c:v>
                </c:pt>
                <c:pt idx="1">
                  <c:v>2.8852917906643363</c:v>
                </c:pt>
                <c:pt idx="2">
                  <c:v>3.0832116228117843</c:v>
                </c:pt>
                <c:pt idx="3">
                  <c:v>3.2258696549585539</c:v>
                </c:pt>
                <c:pt idx="4">
                  <c:v>3.1483890761311493</c:v>
                </c:pt>
                <c:pt idx="5">
                  <c:v>3.2293917437461488</c:v>
                </c:pt>
                <c:pt idx="6">
                  <c:v>3.461686577237221</c:v>
                </c:pt>
                <c:pt idx="7">
                  <c:v>3.3479012530992351</c:v>
                </c:pt>
                <c:pt idx="8">
                  <c:v>3.2921163351301042</c:v>
                </c:pt>
                <c:pt idx="9">
                  <c:v>2.9755006776408055</c:v>
                </c:pt>
                <c:pt idx="10">
                  <c:v>3.094736341616767</c:v>
                </c:pt>
                <c:pt idx="11">
                  <c:v>2.8372017343758906</c:v>
                </c:pt>
                <c:pt idx="12">
                  <c:v>2.6516819941594503</c:v>
                </c:pt>
                <c:pt idx="13">
                  <c:v>2.3836350631110648</c:v>
                </c:pt>
                <c:pt idx="14">
                  <c:v>1.841988790788911</c:v>
                </c:pt>
                <c:pt idx="15">
                  <c:v>1.2748040944564842</c:v>
                </c:pt>
                <c:pt idx="16">
                  <c:v>0.76066688574497898</c:v>
                </c:pt>
                <c:pt idx="17">
                  <c:v>0.66856611469228999</c:v>
                </c:pt>
              </c:numCache>
            </c:numRef>
          </c:val>
          <c:extLst>
            <c:ext xmlns:c16="http://schemas.microsoft.com/office/drawing/2014/chart" uri="{C3380CC4-5D6E-409C-BE32-E72D297353CC}">
              <c16:uniqueId val="{0000002B-D7D5-46B1-B7CC-72EE90B4F4C2}"/>
            </c:ext>
          </c:extLst>
        </c:ser>
        <c:dLbls>
          <c:dLblPos val="inEnd"/>
          <c:showLegendKey val="0"/>
          <c:showVal val="1"/>
          <c:showCatName val="0"/>
          <c:showSerName val="0"/>
          <c:showPercent val="0"/>
          <c:showBubbleSize val="0"/>
        </c:dLbls>
        <c:gapWidth val="0"/>
        <c:overlap val="100"/>
        <c:axId val="1334424768"/>
        <c:axId val="1334420928"/>
      </c:barChart>
      <c:catAx>
        <c:axId val="1334424768"/>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Age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34420928"/>
        <c:crossesAt val="0"/>
        <c:auto val="1"/>
        <c:lblAlgn val="ctr"/>
        <c:lblOffset val="100"/>
        <c:noMultiLvlLbl val="0"/>
      </c:catAx>
      <c:valAx>
        <c:axId val="1334420928"/>
        <c:scaling>
          <c:orientation val="minMax"/>
          <c:max val="4"/>
          <c:min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a:solidFill>
                      <a:schemeClr val="tx1"/>
                    </a:solidFill>
                  </a:rPr>
                  <a:t>Percentage of Population</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34424768"/>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solidFill>
                  <a:srgbClr val="000000"/>
                </a:solidFill>
              </a:rPr>
              <a:t>Percent of Houstonians Believing Immigrants </a:t>
            </a:r>
            <a:br>
              <a:rPr lang="en-US" b="1">
                <a:solidFill>
                  <a:srgbClr val="000000"/>
                </a:solidFill>
              </a:rPr>
            </a:br>
            <a:r>
              <a:rPr lang="en-US" b="1">
                <a:solidFill>
                  <a:srgbClr val="000000"/>
                </a:solidFill>
              </a:rPr>
              <a:t>Contribute More Than They Take</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7700981821716734E-2"/>
          <c:y val="0.17660468737555549"/>
          <c:w val="0.90049010781864824"/>
          <c:h val="0.69435536837999379"/>
        </c:manualLayout>
      </c:layout>
      <c:lineChart>
        <c:grouping val="standard"/>
        <c:varyColors val="0"/>
        <c:ser>
          <c:idx val="0"/>
          <c:order val="0"/>
          <c:tx>
            <c:strRef>
              <c:f>Sheet1!$B$1</c:f>
              <c:strCache>
                <c:ptCount val="1"/>
                <c:pt idx="0">
                  <c:v>Series 2</c:v>
                </c:pt>
              </c:strCache>
            </c:strRef>
          </c:tx>
          <c:spPr>
            <a:ln w="50800" cap="rnd">
              <a:solidFill>
                <a:schemeClr val="accent2"/>
              </a:solidFill>
              <a:round/>
            </a:ln>
            <a:effectLst/>
          </c:spPr>
          <c:marker>
            <c:symbol val="none"/>
          </c:marker>
          <c:cat>
            <c:numRef>
              <c:f>Sheet1!$A$2:$A$17</c:f>
              <c:numCache>
                <c:formatCode>yyyy</c:formatCode>
                <c:ptCount val="16"/>
                <c:pt idx="0">
                  <c:v>34335</c:v>
                </c:pt>
                <c:pt idx="1">
                  <c:v>35065</c:v>
                </c:pt>
                <c:pt idx="2">
                  <c:v>35796</c:v>
                </c:pt>
                <c:pt idx="3">
                  <c:v>36526</c:v>
                </c:pt>
                <c:pt idx="4">
                  <c:v>37257</c:v>
                </c:pt>
                <c:pt idx="5">
                  <c:v>37987</c:v>
                </c:pt>
                <c:pt idx="6">
                  <c:v>38718</c:v>
                </c:pt>
                <c:pt idx="7">
                  <c:v>39448</c:v>
                </c:pt>
                <c:pt idx="8">
                  <c:v>40179</c:v>
                </c:pt>
                <c:pt idx="9">
                  <c:v>40909</c:v>
                </c:pt>
                <c:pt idx="10">
                  <c:v>41640</c:v>
                </c:pt>
                <c:pt idx="11">
                  <c:v>42370</c:v>
                </c:pt>
                <c:pt idx="12">
                  <c:v>43101</c:v>
                </c:pt>
                <c:pt idx="13">
                  <c:v>43831</c:v>
                </c:pt>
                <c:pt idx="14">
                  <c:v>44927</c:v>
                </c:pt>
                <c:pt idx="15">
                  <c:v>45292</c:v>
                </c:pt>
              </c:numCache>
            </c:numRef>
          </c:cat>
          <c:val>
            <c:numRef>
              <c:f>Sheet1!$B$2:$B$17</c:f>
              <c:numCache>
                <c:formatCode>General</c:formatCode>
                <c:ptCount val="16"/>
                <c:pt idx="0">
                  <c:v>42</c:v>
                </c:pt>
                <c:pt idx="1">
                  <c:v>35</c:v>
                </c:pt>
                <c:pt idx="2">
                  <c:v>48</c:v>
                </c:pt>
                <c:pt idx="3">
                  <c:v>45</c:v>
                </c:pt>
                <c:pt idx="4">
                  <c:v>52</c:v>
                </c:pt>
                <c:pt idx="5">
                  <c:v>49</c:v>
                </c:pt>
                <c:pt idx="6">
                  <c:v>46</c:v>
                </c:pt>
                <c:pt idx="7">
                  <c:v>43</c:v>
                </c:pt>
                <c:pt idx="8">
                  <c:v>45</c:v>
                </c:pt>
                <c:pt idx="9">
                  <c:v>49</c:v>
                </c:pt>
                <c:pt idx="10">
                  <c:v>59</c:v>
                </c:pt>
                <c:pt idx="11">
                  <c:v>63</c:v>
                </c:pt>
                <c:pt idx="12">
                  <c:v>63</c:v>
                </c:pt>
                <c:pt idx="13">
                  <c:v>64</c:v>
                </c:pt>
                <c:pt idx="14">
                  <c:v>71</c:v>
                </c:pt>
              </c:numCache>
            </c:numRef>
          </c:val>
          <c:smooth val="0"/>
          <c:extLst>
            <c:ext xmlns:c16="http://schemas.microsoft.com/office/drawing/2014/chart" uri="{C3380CC4-5D6E-409C-BE32-E72D297353CC}">
              <c16:uniqueId val="{00000000-E19A-47B3-832C-AA77C745DE22}"/>
            </c:ext>
          </c:extLst>
        </c:ser>
        <c:dLbls>
          <c:showLegendKey val="0"/>
          <c:showVal val="0"/>
          <c:showCatName val="0"/>
          <c:showSerName val="0"/>
          <c:showPercent val="0"/>
          <c:showBubbleSize val="0"/>
        </c:dLbls>
        <c:smooth val="0"/>
        <c:axId val="1318767695"/>
        <c:axId val="1318768655"/>
      </c:lineChart>
      <c:dateAx>
        <c:axId val="1318767695"/>
        <c:scaling>
          <c:orientation val="minMax"/>
        </c:scaling>
        <c:delete val="0"/>
        <c:axPos val="b"/>
        <c:numFmt formatCode="yyyy"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318768655"/>
        <c:crosses val="autoZero"/>
        <c:auto val="0"/>
        <c:lblOffset val="100"/>
        <c:baseTimeUnit val="months"/>
        <c:majorUnit val="48"/>
        <c:majorTimeUnit val="months"/>
        <c:minorUnit val="24"/>
        <c:minorTimeUnit val="months"/>
      </c:dateAx>
      <c:valAx>
        <c:axId val="1318768655"/>
        <c:scaling>
          <c:orientation val="minMax"/>
        </c:scaling>
        <c:delete val="0"/>
        <c:axPos val="l"/>
        <c:majorGridlines>
          <c:spPr>
            <a:ln w="9525" cap="flat" cmpd="sng" algn="ctr">
              <a:solidFill>
                <a:schemeClr val="bg1">
                  <a:lumMod val="7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318767695"/>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9D-42B7-A78D-76469AEE45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9D-42B7-A78D-76469AEE458A}"/>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000000"/>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Excited</c:v>
                </c:pt>
                <c:pt idx="1">
                  <c:v>Worried</c:v>
                </c:pt>
              </c:strCache>
            </c:strRef>
          </c:cat>
          <c:val>
            <c:numRef>
              <c:f>Sheet1!$B$2:$B$3</c:f>
              <c:numCache>
                <c:formatCode>0%</c:formatCode>
                <c:ptCount val="2"/>
                <c:pt idx="0">
                  <c:v>0.72</c:v>
                </c:pt>
                <c:pt idx="1">
                  <c:v>0.28000000000000003</c:v>
                </c:pt>
              </c:numCache>
            </c:numRef>
          </c:val>
          <c:extLst>
            <c:ext xmlns:c16="http://schemas.microsoft.com/office/drawing/2014/chart" uri="{C3380CC4-5D6E-409C-BE32-E72D297353CC}">
              <c16:uniqueId val="{00000000-3B06-43B1-8FCE-9D7B9B01D9A9}"/>
            </c:ext>
          </c:extLst>
        </c:ser>
        <c:dLbls>
          <c:showLegendKey val="0"/>
          <c:showVal val="0"/>
          <c:showCatName val="0"/>
          <c:showSerName val="0"/>
          <c:showPercent val="0"/>
          <c:showBubbleSize val="0"/>
          <c:showLeaderLines val="1"/>
        </c:dLbls>
        <c:firstSliceAng val="18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56932979995853E-2"/>
          <c:y val="3.9351090417521953E-2"/>
          <c:w val="0.91094653023444538"/>
          <c:h val="0.88126898970800727"/>
        </c:manualLayout>
      </c:layout>
      <c:lineChart>
        <c:grouping val="standard"/>
        <c:varyColors val="0"/>
        <c:ser>
          <c:idx val="0"/>
          <c:order val="0"/>
          <c:tx>
            <c:strRef>
              <c:f>Sheet1!$B$1</c:f>
              <c:strCache>
                <c:ptCount val="1"/>
                <c:pt idx="0">
                  <c:v>Series 1</c:v>
                </c:pt>
              </c:strCache>
            </c:strRef>
          </c:tx>
          <c:spPr>
            <a:ln w="44450" cap="rnd">
              <a:solidFill>
                <a:schemeClr val="accent4">
                  <a:lumMod val="50000"/>
                </a:schemeClr>
              </a:solidFill>
              <a:round/>
            </a:ln>
            <a:effectLst/>
          </c:spPr>
          <c:marker>
            <c:symbol val="none"/>
          </c:marker>
          <c:cat>
            <c:strRef>
              <c:f>Sheet1!$A$2:$A$554</c:f>
              <c:strCache>
                <c:ptCount val="553"/>
                <c:pt idx="0">
                  <c:v>'80</c:v>
                </c:pt>
                <c:pt idx="1">
                  <c:v>Feb-80</c:v>
                </c:pt>
                <c:pt idx="2">
                  <c:v>Mar-80</c:v>
                </c:pt>
                <c:pt idx="3">
                  <c:v>Apr-80</c:v>
                </c:pt>
                <c:pt idx="4">
                  <c:v>May-80</c:v>
                </c:pt>
                <c:pt idx="5">
                  <c:v>Jun-80</c:v>
                </c:pt>
                <c:pt idx="6">
                  <c:v>Jul-80</c:v>
                </c:pt>
                <c:pt idx="7">
                  <c:v>Aug-80</c:v>
                </c:pt>
                <c:pt idx="8">
                  <c:v>Sep-80</c:v>
                </c:pt>
                <c:pt idx="9">
                  <c:v>Oct-80</c:v>
                </c:pt>
                <c:pt idx="10">
                  <c:v>Nov-80</c:v>
                </c:pt>
                <c:pt idx="11">
                  <c:v>Dec-80</c:v>
                </c:pt>
                <c:pt idx="12">
                  <c:v>Jan-81</c:v>
                </c:pt>
                <c:pt idx="13">
                  <c:v>Feb-81</c:v>
                </c:pt>
                <c:pt idx="14">
                  <c:v>Mar-81</c:v>
                </c:pt>
                <c:pt idx="15">
                  <c:v>Apr-81</c:v>
                </c:pt>
                <c:pt idx="16">
                  <c:v>May-81</c:v>
                </c:pt>
                <c:pt idx="17">
                  <c:v>Jun-81</c:v>
                </c:pt>
                <c:pt idx="18">
                  <c:v>Jul-81</c:v>
                </c:pt>
                <c:pt idx="19">
                  <c:v>Aug-81</c:v>
                </c:pt>
                <c:pt idx="20">
                  <c:v>Sep-81</c:v>
                </c:pt>
                <c:pt idx="21">
                  <c:v>Oct-81</c:v>
                </c:pt>
                <c:pt idx="22">
                  <c:v>Nov-81</c:v>
                </c:pt>
                <c:pt idx="23">
                  <c:v>Dec-81</c:v>
                </c:pt>
                <c:pt idx="24">
                  <c:v>'82</c:v>
                </c:pt>
                <c:pt idx="25">
                  <c:v>Feb-82</c:v>
                </c:pt>
                <c:pt idx="26">
                  <c:v>Mar-82</c:v>
                </c:pt>
                <c:pt idx="27">
                  <c:v>Apr-82</c:v>
                </c:pt>
                <c:pt idx="28">
                  <c:v>May-82</c:v>
                </c:pt>
                <c:pt idx="29">
                  <c:v>Jun-82</c:v>
                </c:pt>
                <c:pt idx="30">
                  <c:v>Jul-82</c:v>
                </c:pt>
                <c:pt idx="31">
                  <c:v>Aug-82</c:v>
                </c:pt>
                <c:pt idx="32">
                  <c:v>Sep-82</c:v>
                </c:pt>
                <c:pt idx="33">
                  <c:v>Oct-82</c:v>
                </c:pt>
                <c:pt idx="34">
                  <c:v>Nov-82</c:v>
                </c:pt>
                <c:pt idx="35">
                  <c:v>Dec-82</c:v>
                </c:pt>
                <c:pt idx="36">
                  <c:v>Jan-83</c:v>
                </c:pt>
                <c:pt idx="37">
                  <c:v>Feb-83</c:v>
                </c:pt>
                <c:pt idx="38">
                  <c:v>Mar-83</c:v>
                </c:pt>
                <c:pt idx="39">
                  <c:v>Apr-83</c:v>
                </c:pt>
                <c:pt idx="40">
                  <c:v>May-83</c:v>
                </c:pt>
                <c:pt idx="41">
                  <c:v>Jun-83</c:v>
                </c:pt>
                <c:pt idx="42">
                  <c:v>Jul-83</c:v>
                </c:pt>
                <c:pt idx="43">
                  <c:v>Aug-83</c:v>
                </c:pt>
                <c:pt idx="44">
                  <c:v>Sep-83</c:v>
                </c:pt>
                <c:pt idx="45">
                  <c:v>Oct-83</c:v>
                </c:pt>
                <c:pt idx="46">
                  <c:v>Nov-83</c:v>
                </c:pt>
                <c:pt idx="47">
                  <c:v>Dec-83</c:v>
                </c:pt>
                <c:pt idx="48">
                  <c:v>'84</c:v>
                </c:pt>
                <c:pt idx="49">
                  <c:v>Feb-84</c:v>
                </c:pt>
                <c:pt idx="50">
                  <c:v>Mar-84</c:v>
                </c:pt>
                <c:pt idx="51">
                  <c:v>Apr-84</c:v>
                </c:pt>
                <c:pt idx="52">
                  <c:v>May-84</c:v>
                </c:pt>
                <c:pt idx="53">
                  <c:v>Jun-84</c:v>
                </c:pt>
                <c:pt idx="54">
                  <c:v>Jul-84</c:v>
                </c:pt>
                <c:pt idx="55">
                  <c:v>Aug-84</c:v>
                </c:pt>
                <c:pt idx="56">
                  <c:v>Sep-84</c:v>
                </c:pt>
                <c:pt idx="57">
                  <c:v>Oct-84</c:v>
                </c:pt>
                <c:pt idx="58">
                  <c:v>Nov-84</c:v>
                </c:pt>
                <c:pt idx="59">
                  <c:v>Dec-84</c:v>
                </c:pt>
                <c:pt idx="60">
                  <c:v>Jan-85</c:v>
                </c:pt>
                <c:pt idx="61">
                  <c:v>Feb-85</c:v>
                </c:pt>
                <c:pt idx="62">
                  <c:v>Mar-85</c:v>
                </c:pt>
                <c:pt idx="63">
                  <c:v>Apr-85</c:v>
                </c:pt>
                <c:pt idx="64">
                  <c:v>May-85</c:v>
                </c:pt>
                <c:pt idx="65">
                  <c:v>Jun-85</c:v>
                </c:pt>
                <c:pt idx="66">
                  <c:v>Jul-85</c:v>
                </c:pt>
                <c:pt idx="67">
                  <c:v>Aug-85</c:v>
                </c:pt>
                <c:pt idx="68">
                  <c:v>Sep-85</c:v>
                </c:pt>
                <c:pt idx="69">
                  <c:v>Oct-85</c:v>
                </c:pt>
                <c:pt idx="70">
                  <c:v>Nov-85</c:v>
                </c:pt>
                <c:pt idx="71">
                  <c:v>Dec-85</c:v>
                </c:pt>
                <c:pt idx="72">
                  <c:v>'86</c:v>
                </c:pt>
                <c:pt idx="73">
                  <c:v>Feb-86</c:v>
                </c:pt>
                <c:pt idx="74">
                  <c:v>Mar-86</c:v>
                </c:pt>
                <c:pt idx="75">
                  <c:v>Apr-86</c:v>
                </c:pt>
                <c:pt idx="76">
                  <c:v>May-86</c:v>
                </c:pt>
                <c:pt idx="77">
                  <c:v>Jun-86</c:v>
                </c:pt>
                <c:pt idx="78">
                  <c:v>Jul-86</c:v>
                </c:pt>
                <c:pt idx="79">
                  <c:v>Aug-86</c:v>
                </c:pt>
                <c:pt idx="80">
                  <c:v>Sep-86</c:v>
                </c:pt>
                <c:pt idx="81">
                  <c:v>Oct-86</c:v>
                </c:pt>
                <c:pt idx="82">
                  <c:v>Nov-86</c:v>
                </c:pt>
                <c:pt idx="83">
                  <c:v>Dec-86</c:v>
                </c:pt>
                <c:pt idx="84">
                  <c:v>Jan-87</c:v>
                </c:pt>
                <c:pt idx="85">
                  <c:v>Feb-87</c:v>
                </c:pt>
                <c:pt idx="86">
                  <c:v>Mar-87</c:v>
                </c:pt>
                <c:pt idx="87">
                  <c:v>Apr-87</c:v>
                </c:pt>
                <c:pt idx="88">
                  <c:v>May-87</c:v>
                </c:pt>
                <c:pt idx="89">
                  <c:v>Jun-87</c:v>
                </c:pt>
                <c:pt idx="90">
                  <c:v>Jul-87</c:v>
                </c:pt>
                <c:pt idx="91">
                  <c:v>Aug-87</c:v>
                </c:pt>
                <c:pt idx="92">
                  <c:v>Sep-87</c:v>
                </c:pt>
                <c:pt idx="93">
                  <c:v>Oct-87</c:v>
                </c:pt>
                <c:pt idx="94">
                  <c:v>Nov-87</c:v>
                </c:pt>
                <c:pt idx="95">
                  <c:v>Dec-87</c:v>
                </c:pt>
                <c:pt idx="96">
                  <c:v>'88</c:v>
                </c:pt>
                <c:pt idx="97">
                  <c:v>Feb-88</c:v>
                </c:pt>
                <c:pt idx="98">
                  <c:v>Mar-88</c:v>
                </c:pt>
                <c:pt idx="99">
                  <c:v>Apr-88</c:v>
                </c:pt>
                <c:pt idx="100">
                  <c:v>May-88</c:v>
                </c:pt>
                <c:pt idx="101">
                  <c:v>Jun-88</c:v>
                </c:pt>
                <c:pt idx="102">
                  <c:v>Jul-88</c:v>
                </c:pt>
                <c:pt idx="103">
                  <c:v>Aug-88</c:v>
                </c:pt>
                <c:pt idx="104">
                  <c:v>Sep-88</c:v>
                </c:pt>
                <c:pt idx="105">
                  <c:v>Oct-88</c:v>
                </c:pt>
                <c:pt idx="106">
                  <c:v>Nov-88</c:v>
                </c:pt>
                <c:pt idx="107">
                  <c:v>Dec-88</c:v>
                </c:pt>
                <c:pt idx="108">
                  <c:v>Jan-89</c:v>
                </c:pt>
                <c:pt idx="109">
                  <c:v>Feb-89</c:v>
                </c:pt>
                <c:pt idx="110">
                  <c:v>Mar-89</c:v>
                </c:pt>
                <c:pt idx="111">
                  <c:v>Apr-89</c:v>
                </c:pt>
                <c:pt idx="112">
                  <c:v>May-89</c:v>
                </c:pt>
                <c:pt idx="113">
                  <c:v>Jun-89</c:v>
                </c:pt>
                <c:pt idx="114">
                  <c:v>Jul-89</c:v>
                </c:pt>
                <c:pt idx="115">
                  <c:v>Aug-89</c:v>
                </c:pt>
                <c:pt idx="116">
                  <c:v>Sep-89</c:v>
                </c:pt>
                <c:pt idx="117">
                  <c:v>Oct-89</c:v>
                </c:pt>
                <c:pt idx="118">
                  <c:v>Nov-89</c:v>
                </c:pt>
                <c:pt idx="119">
                  <c:v>Dec-89</c:v>
                </c:pt>
                <c:pt idx="120">
                  <c:v>'90</c:v>
                </c:pt>
                <c:pt idx="121">
                  <c:v>Feb-90</c:v>
                </c:pt>
                <c:pt idx="122">
                  <c:v>Mar-90</c:v>
                </c:pt>
                <c:pt idx="123">
                  <c:v>Apr-90</c:v>
                </c:pt>
                <c:pt idx="124">
                  <c:v>May-90</c:v>
                </c:pt>
                <c:pt idx="125">
                  <c:v>Jun-90</c:v>
                </c:pt>
                <c:pt idx="126">
                  <c:v>Jul-90</c:v>
                </c:pt>
                <c:pt idx="127">
                  <c:v>Aug-90</c:v>
                </c:pt>
                <c:pt idx="128">
                  <c:v>Sep-90</c:v>
                </c:pt>
                <c:pt idx="129">
                  <c:v>Oct-90</c:v>
                </c:pt>
                <c:pt idx="130">
                  <c:v>Nov-90</c:v>
                </c:pt>
                <c:pt idx="131">
                  <c:v>Dec-90</c:v>
                </c:pt>
                <c:pt idx="132">
                  <c:v>'91</c:v>
                </c:pt>
                <c:pt idx="133">
                  <c:v>Feb-91</c:v>
                </c:pt>
                <c:pt idx="134">
                  <c:v>Mar-91</c:v>
                </c:pt>
                <c:pt idx="135">
                  <c:v>Apr-91</c:v>
                </c:pt>
                <c:pt idx="136">
                  <c:v>May-91</c:v>
                </c:pt>
                <c:pt idx="137">
                  <c:v>Jun-91</c:v>
                </c:pt>
                <c:pt idx="138">
                  <c:v>Jul-91</c:v>
                </c:pt>
                <c:pt idx="139">
                  <c:v>Aug-91</c:v>
                </c:pt>
                <c:pt idx="140">
                  <c:v>Sep-91</c:v>
                </c:pt>
                <c:pt idx="141">
                  <c:v>Oct-91</c:v>
                </c:pt>
                <c:pt idx="142">
                  <c:v>Nov-91</c:v>
                </c:pt>
                <c:pt idx="143">
                  <c:v>Dec-91</c:v>
                </c:pt>
                <c:pt idx="144">
                  <c:v>'92</c:v>
                </c:pt>
                <c:pt idx="145">
                  <c:v>Feb-92</c:v>
                </c:pt>
                <c:pt idx="146">
                  <c:v>Mar-92</c:v>
                </c:pt>
                <c:pt idx="147">
                  <c:v>Apr-92</c:v>
                </c:pt>
                <c:pt idx="148">
                  <c:v>May-92</c:v>
                </c:pt>
                <c:pt idx="149">
                  <c:v>Jun-92</c:v>
                </c:pt>
                <c:pt idx="150">
                  <c:v>Jul-92</c:v>
                </c:pt>
                <c:pt idx="151">
                  <c:v>Aug-92</c:v>
                </c:pt>
                <c:pt idx="152">
                  <c:v>Sep-92</c:v>
                </c:pt>
                <c:pt idx="153">
                  <c:v>Oct-92</c:v>
                </c:pt>
                <c:pt idx="154">
                  <c:v>Nov-92</c:v>
                </c:pt>
                <c:pt idx="155">
                  <c:v>Dec-92</c:v>
                </c:pt>
                <c:pt idx="156">
                  <c:v>'93</c:v>
                </c:pt>
                <c:pt idx="157">
                  <c:v>Feb-93</c:v>
                </c:pt>
                <c:pt idx="158">
                  <c:v>Mar-93</c:v>
                </c:pt>
                <c:pt idx="159">
                  <c:v>Apr-93</c:v>
                </c:pt>
                <c:pt idx="160">
                  <c:v>May-93</c:v>
                </c:pt>
                <c:pt idx="161">
                  <c:v>Jun-93</c:v>
                </c:pt>
                <c:pt idx="162">
                  <c:v>Jul-93</c:v>
                </c:pt>
                <c:pt idx="163">
                  <c:v>Aug-93</c:v>
                </c:pt>
                <c:pt idx="164">
                  <c:v>Sep-93</c:v>
                </c:pt>
                <c:pt idx="165">
                  <c:v>Oct-93</c:v>
                </c:pt>
                <c:pt idx="166">
                  <c:v>Nov-93</c:v>
                </c:pt>
                <c:pt idx="167">
                  <c:v>Dec-93</c:v>
                </c:pt>
                <c:pt idx="168">
                  <c:v>'94</c:v>
                </c:pt>
                <c:pt idx="169">
                  <c:v>Feb-94</c:v>
                </c:pt>
                <c:pt idx="170">
                  <c:v>Mar-94</c:v>
                </c:pt>
                <c:pt idx="171">
                  <c:v>Apr-94</c:v>
                </c:pt>
                <c:pt idx="172">
                  <c:v>May-94</c:v>
                </c:pt>
                <c:pt idx="173">
                  <c:v>Jun-94</c:v>
                </c:pt>
                <c:pt idx="174">
                  <c:v>Jul-94</c:v>
                </c:pt>
                <c:pt idx="175">
                  <c:v>Aug-94</c:v>
                </c:pt>
                <c:pt idx="176">
                  <c:v>Sep-94</c:v>
                </c:pt>
                <c:pt idx="177">
                  <c:v>Oct-94</c:v>
                </c:pt>
                <c:pt idx="178">
                  <c:v>Nov-94</c:v>
                </c:pt>
                <c:pt idx="179">
                  <c:v>Dec-94</c:v>
                </c:pt>
                <c:pt idx="180">
                  <c:v>'95</c:v>
                </c:pt>
                <c:pt idx="181">
                  <c:v>Feb-95</c:v>
                </c:pt>
                <c:pt idx="182">
                  <c:v>Mar-95</c:v>
                </c:pt>
                <c:pt idx="183">
                  <c:v>Apr-95</c:v>
                </c:pt>
                <c:pt idx="184">
                  <c:v>May-95</c:v>
                </c:pt>
                <c:pt idx="185">
                  <c:v>Jun-95</c:v>
                </c:pt>
                <c:pt idx="186">
                  <c:v>Jul-95</c:v>
                </c:pt>
                <c:pt idx="187">
                  <c:v>Aug-95</c:v>
                </c:pt>
                <c:pt idx="188">
                  <c:v>Sep-95</c:v>
                </c:pt>
                <c:pt idx="189">
                  <c:v>Oct-95</c:v>
                </c:pt>
                <c:pt idx="190">
                  <c:v>Nov-95</c:v>
                </c:pt>
                <c:pt idx="191">
                  <c:v>Dec-95</c:v>
                </c:pt>
                <c:pt idx="192">
                  <c:v>'96</c:v>
                </c:pt>
                <c:pt idx="193">
                  <c:v>Feb-96</c:v>
                </c:pt>
                <c:pt idx="194">
                  <c:v>Mar-96</c:v>
                </c:pt>
                <c:pt idx="195">
                  <c:v>Apr-96</c:v>
                </c:pt>
                <c:pt idx="196">
                  <c:v>May-96</c:v>
                </c:pt>
                <c:pt idx="197">
                  <c:v>Jun-96</c:v>
                </c:pt>
                <c:pt idx="198">
                  <c:v>Jul-96</c:v>
                </c:pt>
                <c:pt idx="199">
                  <c:v>Aug-96</c:v>
                </c:pt>
                <c:pt idx="200">
                  <c:v>Sep-96</c:v>
                </c:pt>
                <c:pt idx="201">
                  <c:v>Oct-96</c:v>
                </c:pt>
                <c:pt idx="202">
                  <c:v>Nov-96</c:v>
                </c:pt>
                <c:pt idx="203">
                  <c:v>Dec-96</c:v>
                </c:pt>
                <c:pt idx="204">
                  <c:v>'97</c:v>
                </c:pt>
                <c:pt idx="205">
                  <c:v>Feb-97</c:v>
                </c:pt>
                <c:pt idx="206">
                  <c:v>Mar-97</c:v>
                </c:pt>
                <c:pt idx="207">
                  <c:v>Apr-97</c:v>
                </c:pt>
                <c:pt idx="208">
                  <c:v>May-97</c:v>
                </c:pt>
                <c:pt idx="209">
                  <c:v>Jun-97</c:v>
                </c:pt>
                <c:pt idx="210">
                  <c:v>Jul-97</c:v>
                </c:pt>
                <c:pt idx="211">
                  <c:v>Aug-97</c:v>
                </c:pt>
                <c:pt idx="212">
                  <c:v>Sep-97</c:v>
                </c:pt>
                <c:pt idx="213">
                  <c:v>Oct-97</c:v>
                </c:pt>
                <c:pt idx="214">
                  <c:v>Nov-97</c:v>
                </c:pt>
                <c:pt idx="215">
                  <c:v>Dec-97</c:v>
                </c:pt>
                <c:pt idx="216">
                  <c:v>'98</c:v>
                </c:pt>
                <c:pt idx="217">
                  <c:v>Feb-98</c:v>
                </c:pt>
                <c:pt idx="218">
                  <c:v>Mar-98</c:v>
                </c:pt>
                <c:pt idx="219">
                  <c:v>Apr-98</c:v>
                </c:pt>
                <c:pt idx="220">
                  <c:v>May-98</c:v>
                </c:pt>
                <c:pt idx="221">
                  <c:v>Jun-98</c:v>
                </c:pt>
                <c:pt idx="222">
                  <c:v>Jul-98</c:v>
                </c:pt>
                <c:pt idx="223">
                  <c:v>Aug-98</c:v>
                </c:pt>
                <c:pt idx="224">
                  <c:v>Sep-98</c:v>
                </c:pt>
                <c:pt idx="225">
                  <c:v>Oct-98</c:v>
                </c:pt>
                <c:pt idx="226">
                  <c:v>Nov-98</c:v>
                </c:pt>
                <c:pt idx="227">
                  <c:v>Dec-98</c:v>
                </c:pt>
                <c:pt idx="228">
                  <c:v>'99</c:v>
                </c:pt>
                <c:pt idx="229">
                  <c:v>Feb-99</c:v>
                </c:pt>
                <c:pt idx="230">
                  <c:v>Mar-99</c:v>
                </c:pt>
                <c:pt idx="231">
                  <c:v>Apr-99</c:v>
                </c:pt>
                <c:pt idx="232">
                  <c:v>May-99</c:v>
                </c:pt>
                <c:pt idx="233">
                  <c:v>Jun-99</c:v>
                </c:pt>
                <c:pt idx="234">
                  <c:v>Jul-99</c:v>
                </c:pt>
                <c:pt idx="235">
                  <c:v>Aug-99</c:v>
                </c:pt>
                <c:pt idx="236">
                  <c:v>Sep-99</c:v>
                </c:pt>
                <c:pt idx="237">
                  <c:v>Oct-99</c:v>
                </c:pt>
                <c:pt idx="238">
                  <c:v>Nov-99</c:v>
                </c:pt>
                <c:pt idx="239">
                  <c:v>Dec-99</c:v>
                </c:pt>
                <c:pt idx="240">
                  <c:v>'00</c:v>
                </c:pt>
                <c:pt idx="241">
                  <c:v>Feb-00</c:v>
                </c:pt>
                <c:pt idx="242">
                  <c:v>Mar-00</c:v>
                </c:pt>
                <c:pt idx="243">
                  <c:v>Apr-00</c:v>
                </c:pt>
                <c:pt idx="244">
                  <c:v>May-00</c:v>
                </c:pt>
                <c:pt idx="245">
                  <c:v>Jun-00</c:v>
                </c:pt>
                <c:pt idx="246">
                  <c:v>Jul-00</c:v>
                </c:pt>
                <c:pt idx="247">
                  <c:v>Aug-00</c:v>
                </c:pt>
                <c:pt idx="248">
                  <c:v>Sep-00</c:v>
                </c:pt>
                <c:pt idx="249">
                  <c:v>Oct-00</c:v>
                </c:pt>
                <c:pt idx="250">
                  <c:v>Nov-00</c:v>
                </c:pt>
                <c:pt idx="251">
                  <c:v>Dec-00</c:v>
                </c:pt>
                <c:pt idx="252">
                  <c:v>'01</c:v>
                </c:pt>
                <c:pt idx="253">
                  <c:v>Feb-01</c:v>
                </c:pt>
                <c:pt idx="254">
                  <c:v>Mar-01</c:v>
                </c:pt>
                <c:pt idx="255">
                  <c:v>Apr-01</c:v>
                </c:pt>
                <c:pt idx="256">
                  <c:v>May-01</c:v>
                </c:pt>
                <c:pt idx="257">
                  <c:v>Jun-01</c:v>
                </c:pt>
                <c:pt idx="258">
                  <c:v>Jul-01</c:v>
                </c:pt>
                <c:pt idx="259">
                  <c:v>Aug-01</c:v>
                </c:pt>
                <c:pt idx="260">
                  <c:v>Sep-01</c:v>
                </c:pt>
                <c:pt idx="261">
                  <c:v>Oct-01</c:v>
                </c:pt>
                <c:pt idx="262">
                  <c:v>Nov-01</c:v>
                </c:pt>
                <c:pt idx="263">
                  <c:v>Dec-01</c:v>
                </c:pt>
                <c:pt idx="264">
                  <c:v>'02</c:v>
                </c:pt>
                <c:pt idx="265">
                  <c:v>Feb-02</c:v>
                </c:pt>
                <c:pt idx="266">
                  <c:v>Mar-02</c:v>
                </c:pt>
                <c:pt idx="267">
                  <c:v>Apr-02</c:v>
                </c:pt>
                <c:pt idx="268">
                  <c:v>May-02</c:v>
                </c:pt>
                <c:pt idx="269">
                  <c:v>Jun-02</c:v>
                </c:pt>
                <c:pt idx="270">
                  <c:v>Jul-02</c:v>
                </c:pt>
                <c:pt idx="271">
                  <c:v>Aug-02</c:v>
                </c:pt>
                <c:pt idx="272">
                  <c:v>Sep-02</c:v>
                </c:pt>
                <c:pt idx="273">
                  <c:v>Oct-02</c:v>
                </c:pt>
                <c:pt idx="274">
                  <c:v>Nov-02</c:v>
                </c:pt>
                <c:pt idx="275">
                  <c:v>Dec-02</c:v>
                </c:pt>
                <c:pt idx="276">
                  <c:v>'03</c:v>
                </c:pt>
                <c:pt idx="277">
                  <c:v>Feb-03</c:v>
                </c:pt>
                <c:pt idx="278">
                  <c:v>Mar-03</c:v>
                </c:pt>
                <c:pt idx="279">
                  <c:v>Apr-03</c:v>
                </c:pt>
                <c:pt idx="280">
                  <c:v>May-03</c:v>
                </c:pt>
                <c:pt idx="281">
                  <c:v>Jun-03</c:v>
                </c:pt>
                <c:pt idx="282">
                  <c:v>Jul-03</c:v>
                </c:pt>
                <c:pt idx="283">
                  <c:v>Aug-03</c:v>
                </c:pt>
                <c:pt idx="284">
                  <c:v>Sep-03</c:v>
                </c:pt>
                <c:pt idx="285">
                  <c:v>Oct-03</c:v>
                </c:pt>
                <c:pt idx="286">
                  <c:v>Nov-03</c:v>
                </c:pt>
                <c:pt idx="287">
                  <c:v>Dec-03</c:v>
                </c:pt>
                <c:pt idx="288">
                  <c:v>'04</c:v>
                </c:pt>
                <c:pt idx="289">
                  <c:v>Feb-04</c:v>
                </c:pt>
                <c:pt idx="290">
                  <c:v>Mar-04</c:v>
                </c:pt>
                <c:pt idx="291">
                  <c:v>Apr-04</c:v>
                </c:pt>
                <c:pt idx="292">
                  <c:v>May-04</c:v>
                </c:pt>
                <c:pt idx="293">
                  <c:v>Jun-04</c:v>
                </c:pt>
                <c:pt idx="294">
                  <c:v>Jul-04</c:v>
                </c:pt>
                <c:pt idx="295">
                  <c:v>Aug-04</c:v>
                </c:pt>
                <c:pt idx="296">
                  <c:v>Sep-04</c:v>
                </c:pt>
                <c:pt idx="297">
                  <c:v>Oct-04</c:v>
                </c:pt>
                <c:pt idx="298">
                  <c:v>Nov-04</c:v>
                </c:pt>
                <c:pt idx="299">
                  <c:v>Dec-04</c:v>
                </c:pt>
                <c:pt idx="300">
                  <c:v>'05</c:v>
                </c:pt>
                <c:pt idx="301">
                  <c:v>Feb-05</c:v>
                </c:pt>
                <c:pt idx="302">
                  <c:v>Mar-05</c:v>
                </c:pt>
                <c:pt idx="303">
                  <c:v>Apr-05</c:v>
                </c:pt>
                <c:pt idx="304">
                  <c:v>May-05</c:v>
                </c:pt>
                <c:pt idx="305">
                  <c:v>Jun-05</c:v>
                </c:pt>
                <c:pt idx="306">
                  <c:v>Jul-05</c:v>
                </c:pt>
                <c:pt idx="307">
                  <c:v>Aug-05</c:v>
                </c:pt>
                <c:pt idx="308">
                  <c:v>Sep-05</c:v>
                </c:pt>
                <c:pt idx="309">
                  <c:v>Oct-05</c:v>
                </c:pt>
                <c:pt idx="310">
                  <c:v>Nov-05</c:v>
                </c:pt>
                <c:pt idx="311">
                  <c:v>Dec-05</c:v>
                </c:pt>
                <c:pt idx="312">
                  <c:v>'06</c:v>
                </c:pt>
                <c:pt idx="313">
                  <c:v>Feb-06</c:v>
                </c:pt>
                <c:pt idx="314">
                  <c:v>Mar-06</c:v>
                </c:pt>
                <c:pt idx="315">
                  <c:v>Apr-06</c:v>
                </c:pt>
                <c:pt idx="316">
                  <c:v>May-06</c:v>
                </c:pt>
                <c:pt idx="317">
                  <c:v>Jun-06</c:v>
                </c:pt>
                <c:pt idx="318">
                  <c:v>Jul-06</c:v>
                </c:pt>
                <c:pt idx="319">
                  <c:v>Aug-06</c:v>
                </c:pt>
                <c:pt idx="320">
                  <c:v>Sep-06</c:v>
                </c:pt>
                <c:pt idx="321">
                  <c:v>Oct-06</c:v>
                </c:pt>
                <c:pt idx="322">
                  <c:v>Nov-06</c:v>
                </c:pt>
                <c:pt idx="323">
                  <c:v>Dec-06</c:v>
                </c:pt>
                <c:pt idx="324">
                  <c:v>'07</c:v>
                </c:pt>
                <c:pt idx="325">
                  <c:v>Feb-07</c:v>
                </c:pt>
                <c:pt idx="326">
                  <c:v>Mar-07</c:v>
                </c:pt>
                <c:pt idx="327">
                  <c:v>Apr-07</c:v>
                </c:pt>
                <c:pt idx="328">
                  <c:v>May-07</c:v>
                </c:pt>
                <c:pt idx="329">
                  <c:v>Jun-07</c:v>
                </c:pt>
                <c:pt idx="330">
                  <c:v>Jul-07</c:v>
                </c:pt>
                <c:pt idx="331">
                  <c:v>Aug-07</c:v>
                </c:pt>
                <c:pt idx="332">
                  <c:v>Sep-07</c:v>
                </c:pt>
                <c:pt idx="333">
                  <c:v>Oct-07</c:v>
                </c:pt>
                <c:pt idx="334">
                  <c:v>Nov-07</c:v>
                </c:pt>
                <c:pt idx="335">
                  <c:v>Dec-07</c:v>
                </c:pt>
                <c:pt idx="336">
                  <c:v>'08</c:v>
                </c:pt>
                <c:pt idx="337">
                  <c:v>Feb-08</c:v>
                </c:pt>
                <c:pt idx="338">
                  <c:v>Mar-08</c:v>
                </c:pt>
                <c:pt idx="339">
                  <c:v>Apr-08</c:v>
                </c:pt>
                <c:pt idx="340">
                  <c:v>May-08</c:v>
                </c:pt>
                <c:pt idx="341">
                  <c:v>Jun-08</c:v>
                </c:pt>
                <c:pt idx="342">
                  <c:v>Jul-08</c:v>
                </c:pt>
                <c:pt idx="343">
                  <c:v>Aug-08</c:v>
                </c:pt>
                <c:pt idx="344">
                  <c:v>Sep-08</c:v>
                </c:pt>
                <c:pt idx="345">
                  <c:v>Oct-08</c:v>
                </c:pt>
                <c:pt idx="346">
                  <c:v>Nov-08</c:v>
                </c:pt>
                <c:pt idx="347">
                  <c:v>Dec-08</c:v>
                </c:pt>
                <c:pt idx="348">
                  <c:v>'09</c:v>
                </c:pt>
                <c:pt idx="349">
                  <c:v>Feb-09</c:v>
                </c:pt>
                <c:pt idx="350">
                  <c:v>Mar-09</c:v>
                </c:pt>
                <c:pt idx="351">
                  <c:v>Apr-09</c:v>
                </c:pt>
                <c:pt idx="352">
                  <c:v>May-09</c:v>
                </c:pt>
                <c:pt idx="353">
                  <c:v>Jun-09</c:v>
                </c:pt>
                <c:pt idx="354">
                  <c:v>Jul-09</c:v>
                </c:pt>
                <c:pt idx="355">
                  <c:v>Aug-09</c:v>
                </c:pt>
                <c:pt idx="356">
                  <c:v>Sep-09</c:v>
                </c:pt>
                <c:pt idx="357">
                  <c:v>Oct-09</c:v>
                </c:pt>
                <c:pt idx="358">
                  <c:v>Nov-09</c:v>
                </c:pt>
                <c:pt idx="359">
                  <c:v>Dec-09</c:v>
                </c:pt>
                <c:pt idx="360">
                  <c:v>'10</c:v>
                </c:pt>
                <c:pt idx="361">
                  <c:v>Feb-10</c:v>
                </c:pt>
                <c:pt idx="362">
                  <c:v>Mar-10</c:v>
                </c:pt>
                <c:pt idx="363">
                  <c:v>Apr-10</c:v>
                </c:pt>
                <c:pt idx="364">
                  <c:v>May-10</c:v>
                </c:pt>
                <c:pt idx="365">
                  <c:v>Jun-10</c:v>
                </c:pt>
                <c:pt idx="366">
                  <c:v>Jul-10</c:v>
                </c:pt>
                <c:pt idx="367">
                  <c:v>Aug-10</c:v>
                </c:pt>
                <c:pt idx="368">
                  <c:v>Sep-10</c:v>
                </c:pt>
                <c:pt idx="369">
                  <c:v>Oct-10</c:v>
                </c:pt>
                <c:pt idx="370">
                  <c:v>Nov-10</c:v>
                </c:pt>
                <c:pt idx="371">
                  <c:v>Dec-10</c:v>
                </c:pt>
                <c:pt idx="372">
                  <c:v>'11</c:v>
                </c:pt>
                <c:pt idx="373">
                  <c:v>Feb-11</c:v>
                </c:pt>
                <c:pt idx="374">
                  <c:v>Mar-11</c:v>
                </c:pt>
                <c:pt idx="375">
                  <c:v>Apr-11</c:v>
                </c:pt>
                <c:pt idx="376">
                  <c:v>May-11</c:v>
                </c:pt>
                <c:pt idx="377">
                  <c:v>Jun-11</c:v>
                </c:pt>
                <c:pt idx="378">
                  <c:v>Jul-11</c:v>
                </c:pt>
                <c:pt idx="379">
                  <c:v>Aug-11</c:v>
                </c:pt>
                <c:pt idx="380">
                  <c:v>Sep-11</c:v>
                </c:pt>
                <c:pt idx="381">
                  <c:v>Oct-11</c:v>
                </c:pt>
                <c:pt idx="382">
                  <c:v>Nov-11</c:v>
                </c:pt>
                <c:pt idx="383">
                  <c:v>Dec-11</c:v>
                </c:pt>
                <c:pt idx="384">
                  <c:v>'12</c:v>
                </c:pt>
                <c:pt idx="385">
                  <c:v>Feb-12</c:v>
                </c:pt>
                <c:pt idx="386">
                  <c:v>Mar-12</c:v>
                </c:pt>
                <c:pt idx="387">
                  <c:v>Apr-12</c:v>
                </c:pt>
                <c:pt idx="388">
                  <c:v>May-12</c:v>
                </c:pt>
                <c:pt idx="389">
                  <c:v>Jun-12</c:v>
                </c:pt>
                <c:pt idx="390">
                  <c:v>Jul-12</c:v>
                </c:pt>
                <c:pt idx="391">
                  <c:v>Aug-12</c:v>
                </c:pt>
                <c:pt idx="392">
                  <c:v>Sep-12</c:v>
                </c:pt>
                <c:pt idx="393">
                  <c:v>Oct-12</c:v>
                </c:pt>
                <c:pt idx="394">
                  <c:v>Nov-12</c:v>
                </c:pt>
                <c:pt idx="395">
                  <c:v>Dec-12</c:v>
                </c:pt>
                <c:pt idx="396">
                  <c:v>'13</c:v>
                </c:pt>
                <c:pt idx="397">
                  <c:v>Feb-13</c:v>
                </c:pt>
                <c:pt idx="398">
                  <c:v>Mar-13</c:v>
                </c:pt>
                <c:pt idx="399">
                  <c:v>Apr-13</c:v>
                </c:pt>
                <c:pt idx="400">
                  <c:v>May-13</c:v>
                </c:pt>
                <c:pt idx="401">
                  <c:v>Jun-13</c:v>
                </c:pt>
                <c:pt idx="402">
                  <c:v>Jul-13</c:v>
                </c:pt>
                <c:pt idx="403">
                  <c:v>Aug-13</c:v>
                </c:pt>
                <c:pt idx="404">
                  <c:v>Sep-13</c:v>
                </c:pt>
                <c:pt idx="405">
                  <c:v>Oct-13</c:v>
                </c:pt>
                <c:pt idx="406">
                  <c:v>Nov-13</c:v>
                </c:pt>
                <c:pt idx="407">
                  <c:v>Dec-13</c:v>
                </c:pt>
                <c:pt idx="408">
                  <c:v>'14</c:v>
                </c:pt>
                <c:pt idx="409">
                  <c:v>Feb-14</c:v>
                </c:pt>
                <c:pt idx="410">
                  <c:v>Mar-14</c:v>
                </c:pt>
                <c:pt idx="411">
                  <c:v>Apr-14</c:v>
                </c:pt>
                <c:pt idx="412">
                  <c:v>May-14</c:v>
                </c:pt>
                <c:pt idx="413">
                  <c:v>Jun-14</c:v>
                </c:pt>
                <c:pt idx="414">
                  <c:v>Jul-14</c:v>
                </c:pt>
                <c:pt idx="415">
                  <c:v>Aug-14</c:v>
                </c:pt>
                <c:pt idx="416">
                  <c:v>Sep-14</c:v>
                </c:pt>
                <c:pt idx="417">
                  <c:v>Oct-14</c:v>
                </c:pt>
                <c:pt idx="418">
                  <c:v>Nov-14</c:v>
                </c:pt>
                <c:pt idx="419">
                  <c:v>Dec-14</c:v>
                </c:pt>
                <c:pt idx="420">
                  <c:v>'15</c:v>
                </c:pt>
                <c:pt idx="421">
                  <c:v>Feb-15</c:v>
                </c:pt>
                <c:pt idx="422">
                  <c:v>Mar-15</c:v>
                </c:pt>
                <c:pt idx="423">
                  <c:v>Apr-15</c:v>
                </c:pt>
                <c:pt idx="424">
                  <c:v>May-15</c:v>
                </c:pt>
                <c:pt idx="425">
                  <c:v>Jun-15</c:v>
                </c:pt>
                <c:pt idx="426">
                  <c:v>Jul-15</c:v>
                </c:pt>
                <c:pt idx="427">
                  <c:v>Aug-15</c:v>
                </c:pt>
                <c:pt idx="428">
                  <c:v>Sep-15</c:v>
                </c:pt>
                <c:pt idx="429">
                  <c:v>Oct-15</c:v>
                </c:pt>
                <c:pt idx="430">
                  <c:v>Nov-15</c:v>
                </c:pt>
                <c:pt idx="431">
                  <c:v>Dec-15</c:v>
                </c:pt>
                <c:pt idx="432">
                  <c:v>'16</c:v>
                </c:pt>
                <c:pt idx="433">
                  <c:v>Feb-16</c:v>
                </c:pt>
                <c:pt idx="434">
                  <c:v>Mar-16</c:v>
                </c:pt>
                <c:pt idx="435">
                  <c:v>Apr-16</c:v>
                </c:pt>
                <c:pt idx="436">
                  <c:v>May-16</c:v>
                </c:pt>
                <c:pt idx="437">
                  <c:v>Jun-16</c:v>
                </c:pt>
                <c:pt idx="438">
                  <c:v>Jul-16</c:v>
                </c:pt>
                <c:pt idx="439">
                  <c:v>Aug-16</c:v>
                </c:pt>
                <c:pt idx="440">
                  <c:v>Sep-16</c:v>
                </c:pt>
                <c:pt idx="441">
                  <c:v>Oct-16</c:v>
                </c:pt>
                <c:pt idx="442">
                  <c:v>Nov-16</c:v>
                </c:pt>
                <c:pt idx="443">
                  <c:v>Dec-16</c:v>
                </c:pt>
                <c:pt idx="444">
                  <c:v>'17</c:v>
                </c:pt>
                <c:pt idx="445">
                  <c:v>Feb-17</c:v>
                </c:pt>
                <c:pt idx="446">
                  <c:v>Mar-17</c:v>
                </c:pt>
                <c:pt idx="447">
                  <c:v>Apr-17</c:v>
                </c:pt>
                <c:pt idx="448">
                  <c:v>May-17</c:v>
                </c:pt>
                <c:pt idx="449">
                  <c:v>Jun-17</c:v>
                </c:pt>
                <c:pt idx="450">
                  <c:v>Jul-17</c:v>
                </c:pt>
                <c:pt idx="451">
                  <c:v>Aug-17</c:v>
                </c:pt>
                <c:pt idx="452">
                  <c:v>Sep-17</c:v>
                </c:pt>
                <c:pt idx="453">
                  <c:v>Oct-17</c:v>
                </c:pt>
                <c:pt idx="454">
                  <c:v>Nov-17</c:v>
                </c:pt>
                <c:pt idx="455">
                  <c:v>Dec-17</c:v>
                </c:pt>
                <c:pt idx="456">
                  <c:v>'18</c:v>
                </c:pt>
                <c:pt idx="457">
                  <c:v>Feb-18</c:v>
                </c:pt>
                <c:pt idx="458">
                  <c:v>Mar-18</c:v>
                </c:pt>
                <c:pt idx="459">
                  <c:v>Apr-18</c:v>
                </c:pt>
                <c:pt idx="460">
                  <c:v>May-18</c:v>
                </c:pt>
                <c:pt idx="461">
                  <c:v>Jun-18</c:v>
                </c:pt>
                <c:pt idx="462">
                  <c:v>Jul-18</c:v>
                </c:pt>
                <c:pt idx="463">
                  <c:v>Aug-18</c:v>
                </c:pt>
                <c:pt idx="464">
                  <c:v>Sep-18</c:v>
                </c:pt>
                <c:pt idx="465">
                  <c:v>Oct-18</c:v>
                </c:pt>
                <c:pt idx="466">
                  <c:v>Nov-18</c:v>
                </c:pt>
                <c:pt idx="467">
                  <c:v>Dec-18</c:v>
                </c:pt>
                <c:pt idx="468">
                  <c:v>'19</c:v>
                </c:pt>
                <c:pt idx="469">
                  <c:v>Feb-19</c:v>
                </c:pt>
                <c:pt idx="470">
                  <c:v>Mar-19</c:v>
                </c:pt>
                <c:pt idx="471">
                  <c:v>Apr-19</c:v>
                </c:pt>
                <c:pt idx="472">
                  <c:v>May-19</c:v>
                </c:pt>
                <c:pt idx="473">
                  <c:v>Jun-19</c:v>
                </c:pt>
                <c:pt idx="474">
                  <c:v>Jul-19</c:v>
                </c:pt>
                <c:pt idx="475">
                  <c:v>Aug-19</c:v>
                </c:pt>
                <c:pt idx="476">
                  <c:v>Sep-19</c:v>
                </c:pt>
                <c:pt idx="477">
                  <c:v>Oct-19</c:v>
                </c:pt>
                <c:pt idx="478">
                  <c:v>Nov-19</c:v>
                </c:pt>
                <c:pt idx="479">
                  <c:v>Dec-19</c:v>
                </c:pt>
                <c:pt idx="480">
                  <c:v>'20</c:v>
                </c:pt>
                <c:pt idx="481">
                  <c:v>Feb-20</c:v>
                </c:pt>
                <c:pt idx="482">
                  <c:v>Mar-20</c:v>
                </c:pt>
                <c:pt idx="483">
                  <c:v>Apr-20</c:v>
                </c:pt>
                <c:pt idx="484">
                  <c:v>May-20</c:v>
                </c:pt>
                <c:pt idx="485">
                  <c:v>Jun-20</c:v>
                </c:pt>
                <c:pt idx="486">
                  <c:v>Jul-20</c:v>
                </c:pt>
                <c:pt idx="487">
                  <c:v>Aug-20</c:v>
                </c:pt>
                <c:pt idx="488">
                  <c:v>Sep-20</c:v>
                </c:pt>
                <c:pt idx="489">
                  <c:v>Oct-20</c:v>
                </c:pt>
                <c:pt idx="490">
                  <c:v>Nov-20</c:v>
                </c:pt>
                <c:pt idx="491">
                  <c:v>Dec-20</c:v>
                </c:pt>
                <c:pt idx="492">
                  <c:v>'21</c:v>
                </c:pt>
                <c:pt idx="493">
                  <c:v>Feb-21</c:v>
                </c:pt>
                <c:pt idx="494">
                  <c:v>Mar-21</c:v>
                </c:pt>
                <c:pt idx="495">
                  <c:v>Apr-21</c:v>
                </c:pt>
                <c:pt idx="496">
                  <c:v>May-21</c:v>
                </c:pt>
                <c:pt idx="497">
                  <c:v>Jun-21</c:v>
                </c:pt>
                <c:pt idx="498">
                  <c:v>Jul-21</c:v>
                </c:pt>
                <c:pt idx="499">
                  <c:v>Aug-21</c:v>
                </c:pt>
                <c:pt idx="500">
                  <c:v>Sep-21</c:v>
                </c:pt>
                <c:pt idx="501">
                  <c:v>Oct-21</c:v>
                </c:pt>
                <c:pt idx="502">
                  <c:v>Nov-21</c:v>
                </c:pt>
                <c:pt idx="503">
                  <c:v>Dec-21</c:v>
                </c:pt>
                <c:pt idx="504">
                  <c:v>'22</c:v>
                </c:pt>
                <c:pt idx="505">
                  <c:v>Feb-22</c:v>
                </c:pt>
                <c:pt idx="506">
                  <c:v>Mar-22</c:v>
                </c:pt>
                <c:pt idx="507">
                  <c:v>Apr-22</c:v>
                </c:pt>
                <c:pt idx="508">
                  <c:v>May-22</c:v>
                </c:pt>
                <c:pt idx="509">
                  <c:v>Jun-22</c:v>
                </c:pt>
                <c:pt idx="510">
                  <c:v>Jul-22</c:v>
                </c:pt>
                <c:pt idx="511">
                  <c:v>Aug-22</c:v>
                </c:pt>
                <c:pt idx="512">
                  <c:v>Sep-22</c:v>
                </c:pt>
                <c:pt idx="513">
                  <c:v>Oct-22</c:v>
                </c:pt>
                <c:pt idx="514">
                  <c:v>Nov-22</c:v>
                </c:pt>
                <c:pt idx="515">
                  <c:v>Dec-22</c:v>
                </c:pt>
                <c:pt idx="516">
                  <c:v>'23</c:v>
                </c:pt>
                <c:pt idx="517">
                  <c:v>Feb-23</c:v>
                </c:pt>
                <c:pt idx="518">
                  <c:v>Mar-23</c:v>
                </c:pt>
                <c:pt idx="519">
                  <c:v>Apr-23</c:v>
                </c:pt>
                <c:pt idx="520">
                  <c:v>May-23</c:v>
                </c:pt>
                <c:pt idx="521">
                  <c:v>Jun-23</c:v>
                </c:pt>
                <c:pt idx="522">
                  <c:v>Jul-23</c:v>
                </c:pt>
                <c:pt idx="523">
                  <c:v>Aug-23</c:v>
                </c:pt>
                <c:pt idx="524">
                  <c:v>Sep-23</c:v>
                </c:pt>
                <c:pt idx="525">
                  <c:v>Oct-23</c:v>
                </c:pt>
                <c:pt idx="526">
                  <c:v>Nov-23</c:v>
                </c:pt>
                <c:pt idx="527">
                  <c:v>Dec-23</c:v>
                </c:pt>
                <c:pt idx="528">
                  <c:v>'24</c:v>
                </c:pt>
                <c:pt idx="540">
                  <c:v>'25</c:v>
                </c:pt>
                <c:pt idx="552">
                  <c:v>'26</c:v>
                </c:pt>
              </c:strCache>
            </c:strRef>
          </c:cat>
          <c:val>
            <c:numRef>
              <c:f>Sheet1!$B$2:$B$554</c:f>
              <c:numCache>
                <c:formatCode>General</c:formatCode>
                <c:ptCount val="553"/>
                <c:pt idx="0">
                  <c:v>1.4781</c:v>
                </c:pt>
                <c:pt idx="1">
                  <c:v>1.4892999999999998</c:v>
                </c:pt>
                <c:pt idx="2">
                  <c:v>1.5002</c:v>
                </c:pt>
                <c:pt idx="3">
                  <c:v>1.5133999999999999</c:v>
                </c:pt>
                <c:pt idx="4">
                  <c:v>1.5248999999999999</c:v>
                </c:pt>
                <c:pt idx="5">
                  <c:v>1.5392999999999999</c:v>
                </c:pt>
                <c:pt idx="6">
                  <c:v>1.5373999999999999</c:v>
                </c:pt>
                <c:pt idx="7">
                  <c:v>1.5416000000000001</c:v>
                </c:pt>
                <c:pt idx="8">
                  <c:v>1.5529000000000002</c:v>
                </c:pt>
                <c:pt idx="9">
                  <c:v>1.5609999999999999</c:v>
                </c:pt>
                <c:pt idx="10">
                  <c:v>1.5672000000000004</c:v>
                </c:pt>
                <c:pt idx="11">
                  <c:v>1.5825</c:v>
                </c:pt>
                <c:pt idx="12">
                  <c:v>1.5701000000000001</c:v>
                </c:pt>
                <c:pt idx="13">
                  <c:v>1.5874999999999999</c:v>
                </c:pt>
                <c:pt idx="14">
                  <c:v>1.6056999999999999</c:v>
                </c:pt>
                <c:pt idx="15">
                  <c:v>1.6243999999999998</c:v>
                </c:pt>
                <c:pt idx="16">
                  <c:v>1.6346000000000001</c:v>
                </c:pt>
                <c:pt idx="17">
                  <c:v>1.6505999999999998</c:v>
                </c:pt>
                <c:pt idx="18">
                  <c:v>1.6616</c:v>
                </c:pt>
                <c:pt idx="19">
                  <c:v>1.6693</c:v>
                </c:pt>
                <c:pt idx="20">
                  <c:v>1.6785000000000001</c:v>
                </c:pt>
                <c:pt idx="21">
                  <c:v>1.6947999999999999</c:v>
                </c:pt>
                <c:pt idx="22">
                  <c:v>1.7004000000000001</c:v>
                </c:pt>
                <c:pt idx="23">
                  <c:v>1.7094</c:v>
                </c:pt>
                <c:pt idx="24">
                  <c:v>1.6900999999999999</c:v>
                </c:pt>
                <c:pt idx="25">
                  <c:v>1.7019000000000002</c:v>
                </c:pt>
                <c:pt idx="26">
                  <c:v>1.7134</c:v>
                </c:pt>
                <c:pt idx="27">
                  <c:v>1.7110000000000001</c:v>
                </c:pt>
                <c:pt idx="28">
                  <c:v>1.7057</c:v>
                </c:pt>
                <c:pt idx="29">
                  <c:v>1.7003999999999999</c:v>
                </c:pt>
                <c:pt idx="30">
                  <c:v>1.6685000000000001</c:v>
                </c:pt>
                <c:pt idx="31">
                  <c:v>1.6551000000000002</c:v>
                </c:pt>
                <c:pt idx="32">
                  <c:v>1.6459000000000001</c:v>
                </c:pt>
                <c:pt idx="33">
                  <c:v>1.6221000000000001</c:v>
                </c:pt>
                <c:pt idx="34">
                  <c:v>1.6099000000000001</c:v>
                </c:pt>
                <c:pt idx="35">
                  <c:v>1.6080999999999999</c:v>
                </c:pt>
                <c:pt idx="36">
                  <c:v>1.5846000000000002</c:v>
                </c:pt>
                <c:pt idx="37">
                  <c:v>1.5766</c:v>
                </c:pt>
                <c:pt idx="38">
                  <c:v>1.577</c:v>
                </c:pt>
                <c:pt idx="39">
                  <c:v>1.5740000000000003</c:v>
                </c:pt>
                <c:pt idx="40">
                  <c:v>1.5712000000000002</c:v>
                </c:pt>
                <c:pt idx="41">
                  <c:v>1.5744</c:v>
                </c:pt>
                <c:pt idx="42">
                  <c:v>1.5632999999999999</c:v>
                </c:pt>
                <c:pt idx="43">
                  <c:v>1.5496000000000001</c:v>
                </c:pt>
                <c:pt idx="44">
                  <c:v>1.5722</c:v>
                </c:pt>
                <c:pt idx="45">
                  <c:v>1.5657000000000003</c:v>
                </c:pt>
                <c:pt idx="46">
                  <c:v>1.5671000000000002</c:v>
                </c:pt>
                <c:pt idx="47">
                  <c:v>1.5784999999999998</c:v>
                </c:pt>
                <c:pt idx="48">
                  <c:v>1.5652999999999999</c:v>
                </c:pt>
                <c:pt idx="49">
                  <c:v>1.5705</c:v>
                </c:pt>
                <c:pt idx="50">
                  <c:v>1.5808</c:v>
                </c:pt>
                <c:pt idx="51">
                  <c:v>1.6</c:v>
                </c:pt>
                <c:pt idx="52">
                  <c:v>1.6094999999999997</c:v>
                </c:pt>
                <c:pt idx="53">
                  <c:v>1.6220000000000001</c:v>
                </c:pt>
                <c:pt idx="54">
                  <c:v>1.6143999999999998</c:v>
                </c:pt>
                <c:pt idx="55">
                  <c:v>1.6182999999999998</c:v>
                </c:pt>
                <c:pt idx="56">
                  <c:v>1.6237999999999999</c:v>
                </c:pt>
                <c:pt idx="57">
                  <c:v>1.623</c:v>
                </c:pt>
                <c:pt idx="58">
                  <c:v>1.6265000000000001</c:v>
                </c:pt>
                <c:pt idx="59">
                  <c:v>1.6334000000000002</c:v>
                </c:pt>
                <c:pt idx="60">
                  <c:v>1.6027</c:v>
                </c:pt>
                <c:pt idx="61">
                  <c:v>1.6025999999999998</c:v>
                </c:pt>
                <c:pt idx="62">
                  <c:v>1.6058999999999999</c:v>
                </c:pt>
                <c:pt idx="63">
                  <c:v>1.6082000000000001</c:v>
                </c:pt>
                <c:pt idx="64">
                  <c:v>1.6152</c:v>
                </c:pt>
                <c:pt idx="65">
                  <c:v>1.6211000000000002</c:v>
                </c:pt>
                <c:pt idx="66">
                  <c:v>1.6133</c:v>
                </c:pt>
                <c:pt idx="67">
                  <c:v>1.6129</c:v>
                </c:pt>
                <c:pt idx="68">
                  <c:v>1.6162000000000001</c:v>
                </c:pt>
                <c:pt idx="69">
                  <c:v>1.6140000000000001</c:v>
                </c:pt>
                <c:pt idx="70">
                  <c:v>1.6071</c:v>
                </c:pt>
                <c:pt idx="71">
                  <c:v>1.6107</c:v>
                </c:pt>
                <c:pt idx="72">
                  <c:v>1.5796999999999999</c:v>
                </c:pt>
                <c:pt idx="73">
                  <c:v>1.5778999999999999</c:v>
                </c:pt>
                <c:pt idx="74">
                  <c:v>1.5791999999999999</c:v>
                </c:pt>
                <c:pt idx="75">
                  <c:v>1.5582</c:v>
                </c:pt>
                <c:pt idx="76">
                  <c:v>1.5464</c:v>
                </c:pt>
                <c:pt idx="77">
                  <c:v>1.5420999999999998</c:v>
                </c:pt>
                <c:pt idx="78">
                  <c:v>1.5255999999999998</c:v>
                </c:pt>
                <c:pt idx="79">
                  <c:v>1.5171000000000001</c:v>
                </c:pt>
                <c:pt idx="80">
                  <c:v>1.5149999999999997</c:v>
                </c:pt>
                <c:pt idx="81">
                  <c:v>1.5089000000000001</c:v>
                </c:pt>
                <c:pt idx="82">
                  <c:v>1.5055000000000001</c:v>
                </c:pt>
                <c:pt idx="83">
                  <c:v>1.5133999999999999</c:v>
                </c:pt>
                <c:pt idx="84">
                  <c:v>1.4872999999999998</c:v>
                </c:pt>
                <c:pt idx="85">
                  <c:v>1.4910000000000001</c:v>
                </c:pt>
                <c:pt idx="86">
                  <c:v>1.4966000000000002</c:v>
                </c:pt>
                <c:pt idx="87">
                  <c:v>1.4989999999999997</c:v>
                </c:pt>
                <c:pt idx="88">
                  <c:v>1.5053999999999998</c:v>
                </c:pt>
                <c:pt idx="89">
                  <c:v>1.5129999999999999</c:v>
                </c:pt>
                <c:pt idx="90">
                  <c:v>1.5122</c:v>
                </c:pt>
                <c:pt idx="91">
                  <c:v>1.5138000000000003</c:v>
                </c:pt>
                <c:pt idx="92">
                  <c:v>1.5286</c:v>
                </c:pt>
                <c:pt idx="93">
                  <c:v>1.5339999999999998</c:v>
                </c:pt>
                <c:pt idx="94">
                  <c:v>1.5420999999999998</c:v>
                </c:pt>
                <c:pt idx="95">
                  <c:v>1.5549999999999999</c:v>
                </c:pt>
                <c:pt idx="96">
                  <c:v>1.5286999999999999</c:v>
                </c:pt>
                <c:pt idx="97">
                  <c:v>1.5418000000000003</c:v>
                </c:pt>
                <c:pt idx="98">
                  <c:v>1.5562</c:v>
                </c:pt>
                <c:pt idx="99">
                  <c:v>1.5633000000000001</c:v>
                </c:pt>
                <c:pt idx="100">
                  <c:v>1.5778000000000001</c:v>
                </c:pt>
                <c:pt idx="101">
                  <c:v>1.5956000000000001</c:v>
                </c:pt>
                <c:pt idx="102">
                  <c:v>1.5901000000000001</c:v>
                </c:pt>
                <c:pt idx="103">
                  <c:v>1.5966</c:v>
                </c:pt>
                <c:pt idx="104">
                  <c:v>1.6012</c:v>
                </c:pt>
                <c:pt idx="105">
                  <c:v>1.6113000000000002</c:v>
                </c:pt>
                <c:pt idx="106">
                  <c:v>1.6173999999999999</c:v>
                </c:pt>
                <c:pt idx="107">
                  <c:v>1.6292</c:v>
                </c:pt>
                <c:pt idx="108">
                  <c:v>1.6007</c:v>
                </c:pt>
                <c:pt idx="109">
                  <c:v>1.6083000000000001</c:v>
                </c:pt>
                <c:pt idx="110">
                  <c:v>1.6239999999999997</c:v>
                </c:pt>
                <c:pt idx="111">
                  <c:v>1.6385000000000001</c:v>
                </c:pt>
                <c:pt idx="112">
                  <c:v>1.6536000000000002</c:v>
                </c:pt>
                <c:pt idx="113">
                  <c:v>1.6703999999999999</c:v>
                </c:pt>
                <c:pt idx="114">
                  <c:v>1.6634999999999998</c:v>
                </c:pt>
                <c:pt idx="115">
                  <c:v>1.6674</c:v>
                </c:pt>
                <c:pt idx="116">
                  <c:v>1.6737</c:v>
                </c:pt>
                <c:pt idx="117">
                  <c:v>1.6897</c:v>
                </c:pt>
                <c:pt idx="118">
                  <c:v>1.7002999999999999</c:v>
                </c:pt>
                <c:pt idx="119">
                  <c:v>1.7110000000000001</c:v>
                </c:pt>
                <c:pt idx="120" formatCode="0.0">
                  <c:v>1.7082999999999999</c:v>
                </c:pt>
                <c:pt idx="121" formatCode="0.0">
                  <c:v>1.7251000000000001</c:v>
                </c:pt>
                <c:pt idx="122" formatCode="0.0">
                  <c:v>1.7393000000000001</c:v>
                </c:pt>
                <c:pt idx="123" formatCode="0.0">
                  <c:v>1.7565</c:v>
                </c:pt>
                <c:pt idx="124" formatCode="0.0">
                  <c:v>1.7815000000000001</c:v>
                </c:pt>
                <c:pt idx="125" formatCode="0.0">
                  <c:v>1.8028999999999999</c:v>
                </c:pt>
                <c:pt idx="126" formatCode="0.0">
                  <c:v>1.7965</c:v>
                </c:pt>
                <c:pt idx="127" formatCode="0.0">
                  <c:v>1.8030999999999999</c:v>
                </c:pt>
                <c:pt idx="128" formatCode="0.0">
                  <c:v>1.8072999999999999</c:v>
                </c:pt>
                <c:pt idx="129" formatCode="0.0">
                  <c:v>1.8095000000000001</c:v>
                </c:pt>
                <c:pt idx="130" formatCode="0.0">
                  <c:v>1.8179000000000001</c:v>
                </c:pt>
                <c:pt idx="131" formatCode="0.0">
                  <c:v>1.8346</c:v>
                </c:pt>
                <c:pt idx="132" formatCode="0.0">
                  <c:v>1.7782</c:v>
                </c:pt>
                <c:pt idx="133" formatCode="0.0">
                  <c:v>1.7914000000000001</c:v>
                </c:pt>
                <c:pt idx="134" formatCode="0.0">
                  <c:v>1.8047</c:v>
                </c:pt>
                <c:pt idx="135" formatCode="0.0">
                  <c:v>1.8109999999999999</c:v>
                </c:pt>
                <c:pt idx="136" formatCode="0.0">
                  <c:v>1.8237000000000001</c:v>
                </c:pt>
                <c:pt idx="137" formatCode="0.0">
                  <c:v>1.8385</c:v>
                </c:pt>
                <c:pt idx="138" formatCode="0.0">
                  <c:v>1.8133999999999999</c:v>
                </c:pt>
                <c:pt idx="139" formatCode="0.0">
                  <c:v>1.8131999999999999</c:v>
                </c:pt>
                <c:pt idx="140" formatCode="0.0">
                  <c:v>1.8191999999999999</c:v>
                </c:pt>
                <c:pt idx="141" formatCode="0.0">
                  <c:v>1.8174999999999999</c:v>
                </c:pt>
                <c:pt idx="142" formatCode="0.0">
                  <c:v>1.8226</c:v>
                </c:pt>
                <c:pt idx="143" formatCode="0.0">
                  <c:v>1.8267</c:v>
                </c:pt>
                <c:pt idx="144" formatCode="0.0">
                  <c:v>1.7850999999999999</c:v>
                </c:pt>
                <c:pt idx="145" formatCode="0.0">
                  <c:v>1.7934000000000001</c:v>
                </c:pt>
                <c:pt idx="146" formatCode="0.0">
                  <c:v>1.7998000000000001</c:v>
                </c:pt>
                <c:pt idx="147" formatCode="0.0">
                  <c:v>1.8110999999999999</c:v>
                </c:pt>
                <c:pt idx="148" formatCode="0.0">
                  <c:v>1.8203</c:v>
                </c:pt>
                <c:pt idx="149" formatCode="0.0">
                  <c:v>1.8258000000000001</c:v>
                </c:pt>
                <c:pt idx="150" formatCode="0.0">
                  <c:v>1.8124</c:v>
                </c:pt>
                <c:pt idx="151" formatCode="0.0">
                  <c:v>1.8109999999999999</c:v>
                </c:pt>
                <c:pt idx="152" formatCode="0.0">
                  <c:v>1.8115000000000001</c:v>
                </c:pt>
                <c:pt idx="153" formatCode="0.0">
                  <c:v>1.8291999999999999</c:v>
                </c:pt>
                <c:pt idx="154" formatCode="0.0">
                  <c:v>1.8358000000000001</c:v>
                </c:pt>
                <c:pt idx="155" formatCode="0.0">
                  <c:v>1.8441000000000001</c:v>
                </c:pt>
                <c:pt idx="156" formatCode="0.0">
                  <c:v>1.8052999999999999</c:v>
                </c:pt>
                <c:pt idx="157" formatCode="0.0">
                  <c:v>1.8143</c:v>
                </c:pt>
                <c:pt idx="158" formatCode="0.0">
                  <c:v>1.8237000000000001</c:v>
                </c:pt>
                <c:pt idx="159" formatCode="0.0">
                  <c:v>1.8372999999999999</c:v>
                </c:pt>
                <c:pt idx="160" formatCode="0.0">
                  <c:v>1.8449</c:v>
                </c:pt>
                <c:pt idx="161" formatCode="0.0">
                  <c:v>1.8575999999999999</c:v>
                </c:pt>
                <c:pt idx="162" formatCode="0.0">
                  <c:v>1.8516999999999999</c:v>
                </c:pt>
                <c:pt idx="163" formatCode="0.0">
                  <c:v>1.8569</c:v>
                </c:pt>
                <c:pt idx="164" formatCode="0.0">
                  <c:v>1.8615999999999999</c:v>
                </c:pt>
                <c:pt idx="165" formatCode="0.0">
                  <c:v>1.8671</c:v>
                </c:pt>
                <c:pt idx="166" formatCode="0.0">
                  <c:v>1.8741000000000001</c:v>
                </c:pt>
                <c:pt idx="167" formatCode="0.0">
                  <c:v>1.889</c:v>
                </c:pt>
                <c:pt idx="168" formatCode="0.0">
                  <c:v>1.8440000000000001</c:v>
                </c:pt>
                <c:pt idx="169" formatCode="0.0">
                  <c:v>1.8514999999999999</c:v>
                </c:pt>
                <c:pt idx="170" formatCode="0.0">
                  <c:v>1.8624000000000001</c:v>
                </c:pt>
                <c:pt idx="171" formatCode="0.0">
                  <c:v>1.8825000000000001</c:v>
                </c:pt>
                <c:pt idx="172" formatCode="0.0">
                  <c:v>1.8886000000000001</c:v>
                </c:pt>
                <c:pt idx="173" formatCode="0.0">
                  <c:v>1.9</c:v>
                </c:pt>
                <c:pt idx="174" formatCode="0.0">
                  <c:v>1.8913</c:v>
                </c:pt>
                <c:pt idx="175" formatCode="0.0">
                  <c:v>1.8991</c:v>
                </c:pt>
                <c:pt idx="176" formatCode="0.0">
                  <c:v>1.9019999999999999</c:v>
                </c:pt>
                <c:pt idx="177" formatCode="0.0">
                  <c:v>1.9177</c:v>
                </c:pt>
                <c:pt idx="178" formatCode="0.0">
                  <c:v>1.9319</c:v>
                </c:pt>
                <c:pt idx="179" formatCode="0.0">
                  <c:v>1.9421999999999999</c:v>
                </c:pt>
                <c:pt idx="180" formatCode="0.0">
                  <c:v>1.9060999999999999</c:v>
                </c:pt>
                <c:pt idx="181" formatCode="0.0">
                  <c:v>1.9217</c:v>
                </c:pt>
                <c:pt idx="182" formatCode="0.0">
                  <c:v>1.9325000000000001</c:v>
                </c:pt>
                <c:pt idx="183" formatCode="0.0">
                  <c:v>1.9365000000000001</c:v>
                </c:pt>
                <c:pt idx="184" formatCode="0.0">
                  <c:v>1.9491000000000001</c:v>
                </c:pt>
                <c:pt idx="185" formatCode="0.0">
                  <c:v>1.9668000000000001</c:v>
                </c:pt>
                <c:pt idx="186" formatCode="0.0">
                  <c:v>1.9538</c:v>
                </c:pt>
                <c:pt idx="187" formatCode="0.0">
                  <c:v>1.9630000000000001</c:v>
                </c:pt>
                <c:pt idx="188" formatCode="0.0">
                  <c:v>1.9688000000000001</c:v>
                </c:pt>
                <c:pt idx="189" formatCode="0.0">
                  <c:v>1.9769000000000001</c:v>
                </c:pt>
                <c:pt idx="190" formatCode="0.0">
                  <c:v>1.9859</c:v>
                </c:pt>
                <c:pt idx="191" formatCode="0.0">
                  <c:v>1.9994000000000001</c:v>
                </c:pt>
                <c:pt idx="192" formatCode="0.0">
                  <c:v>1.954</c:v>
                </c:pt>
                <c:pt idx="193" formatCode="0.0">
                  <c:v>1.9695</c:v>
                </c:pt>
                <c:pt idx="194" formatCode="0.0">
                  <c:v>1.9771000000000001</c:v>
                </c:pt>
                <c:pt idx="195" formatCode="0.0">
                  <c:v>1.9870000000000001</c:v>
                </c:pt>
                <c:pt idx="196" formatCode="0.0">
                  <c:v>1.9999</c:v>
                </c:pt>
                <c:pt idx="197" formatCode="0.0">
                  <c:v>2.0084</c:v>
                </c:pt>
                <c:pt idx="198" formatCode="0.0">
                  <c:v>2.0007999999999999</c:v>
                </c:pt>
                <c:pt idx="199" formatCode="0.0">
                  <c:v>2.0093999999999999</c:v>
                </c:pt>
                <c:pt idx="200" formatCode="0.0">
                  <c:v>2.0118999999999998</c:v>
                </c:pt>
                <c:pt idx="201" formatCode="0.0">
                  <c:v>2.0350000000000001</c:v>
                </c:pt>
                <c:pt idx="202" formatCode="0.0">
                  <c:v>2.0486</c:v>
                </c:pt>
                <c:pt idx="203" formatCode="0.0">
                  <c:v>2.0518999999999998</c:v>
                </c:pt>
                <c:pt idx="204" formatCode="0.0">
                  <c:v>2.0179</c:v>
                </c:pt>
                <c:pt idx="205" formatCode="0.0">
                  <c:v>2.0390000000000001</c:v>
                </c:pt>
                <c:pt idx="206" formatCode="0.0">
                  <c:v>2.0529999999999999</c:v>
                </c:pt>
                <c:pt idx="207" formatCode="0.0">
                  <c:v>2.0589</c:v>
                </c:pt>
                <c:pt idx="208" formatCode="0.0">
                  <c:v>2.0794000000000001</c:v>
                </c:pt>
                <c:pt idx="209" formatCode="0.0">
                  <c:v>2.0933000000000002</c:v>
                </c:pt>
                <c:pt idx="210" formatCode="0.0">
                  <c:v>2.0801999999999996</c:v>
                </c:pt>
                <c:pt idx="211" formatCode="0.0">
                  <c:v>2.0985999999999998</c:v>
                </c:pt>
                <c:pt idx="212" formatCode="0.0">
                  <c:v>2.113</c:v>
                </c:pt>
                <c:pt idx="213" formatCode="0.0">
                  <c:v>2.1251000000000002</c:v>
                </c:pt>
                <c:pt idx="214" formatCode="0.0">
                  <c:v>2.141</c:v>
                </c:pt>
                <c:pt idx="215" formatCode="0.0">
                  <c:v>2.1583999999999999</c:v>
                </c:pt>
                <c:pt idx="216" formatCode="0.0">
                  <c:v>2.1221999999999999</c:v>
                </c:pt>
                <c:pt idx="217" formatCode="0.0">
                  <c:v>2.1432000000000002</c:v>
                </c:pt>
                <c:pt idx="218" formatCode="0.0">
                  <c:v>2.1589999999999998</c:v>
                </c:pt>
                <c:pt idx="219" formatCode="0.0">
                  <c:v>2.1686999999999999</c:v>
                </c:pt>
                <c:pt idx="220" formatCode="0.0">
                  <c:v>2.1854</c:v>
                </c:pt>
                <c:pt idx="221" formatCode="0.0">
                  <c:v>2.2021000000000002</c:v>
                </c:pt>
                <c:pt idx="222" formatCode="0.0">
                  <c:v>2.1956000000000002</c:v>
                </c:pt>
                <c:pt idx="223" formatCode="0.0">
                  <c:v>2.2109000000000001</c:v>
                </c:pt>
                <c:pt idx="224" formatCode="0.0">
                  <c:v>2.2198000000000002</c:v>
                </c:pt>
                <c:pt idx="225" formatCode="0.0">
                  <c:v>2.2233000000000001</c:v>
                </c:pt>
                <c:pt idx="226" formatCode="0.0">
                  <c:v>2.2332000000000001</c:v>
                </c:pt>
                <c:pt idx="227" formatCode="0.0">
                  <c:v>2.2509000000000001</c:v>
                </c:pt>
                <c:pt idx="228" formatCode="0.0">
                  <c:v>2.1934999999999998</c:v>
                </c:pt>
                <c:pt idx="229" formatCode="0.0">
                  <c:v>2.2088000000000001</c:v>
                </c:pt>
                <c:pt idx="230" formatCode="0.0">
                  <c:v>2.222</c:v>
                </c:pt>
                <c:pt idx="231" formatCode="0.0">
                  <c:v>2.2109000000000001</c:v>
                </c:pt>
                <c:pt idx="232" formatCode="0.0">
                  <c:v>2.2176999999999998</c:v>
                </c:pt>
                <c:pt idx="233" formatCode="0.0">
                  <c:v>2.2319</c:v>
                </c:pt>
                <c:pt idx="234" formatCode="0.0">
                  <c:v>2.2195999999999998</c:v>
                </c:pt>
                <c:pt idx="235" formatCode="0.0">
                  <c:v>2.2298</c:v>
                </c:pt>
                <c:pt idx="236" formatCode="0.0">
                  <c:v>2.2410000000000001</c:v>
                </c:pt>
                <c:pt idx="237" formatCode="0.0">
                  <c:v>2.2440000000000002</c:v>
                </c:pt>
                <c:pt idx="238" formatCode="0.0">
                  <c:v>2.2530000000000001</c:v>
                </c:pt>
                <c:pt idx="239" formatCode="0.0">
                  <c:v>2.2239</c:v>
                </c:pt>
                <c:pt idx="240" formatCode="0.0">
                  <c:v>2.2239</c:v>
                </c:pt>
                <c:pt idx="241" formatCode="0.0">
                  <c:v>2.2440000000000002</c:v>
                </c:pt>
                <c:pt idx="242" formatCode="0.0">
                  <c:v>2.2599</c:v>
                </c:pt>
                <c:pt idx="243" formatCode="0.0">
                  <c:v>2.2644000000000002</c:v>
                </c:pt>
                <c:pt idx="244" formatCode="0.0">
                  <c:v>2.2808000000000002</c:v>
                </c:pt>
                <c:pt idx="245" formatCode="0.0">
                  <c:v>2.2934000000000001</c:v>
                </c:pt>
                <c:pt idx="246" formatCode="0.0">
                  <c:v>2.2764000000000002</c:v>
                </c:pt>
                <c:pt idx="247" formatCode="0.0">
                  <c:v>2.2879</c:v>
                </c:pt>
                <c:pt idx="248" formatCode="0.0">
                  <c:v>2.3035000000000001</c:v>
                </c:pt>
                <c:pt idx="249" formatCode="0.0">
                  <c:v>2.3027000000000002</c:v>
                </c:pt>
                <c:pt idx="250" formatCode="0.0">
                  <c:v>2.3117999999999999</c:v>
                </c:pt>
                <c:pt idx="251" formatCode="0.0">
                  <c:v>2.3283999999999998</c:v>
                </c:pt>
                <c:pt idx="252" formatCode="0.0">
                  <c:v>2.2831000000000001</c:v>
                </c:pt>
                <c:pt idx="253" formatCode="0.0">
                  <c:v>2.3039999999999998</c:v>
                </c:pt>
                <c:pt idx="254" formatCode="0.0">
                  <c:v>2.3157000000000001</c:v>
                </c:pt>
                <c:pt idx="255" formatCode="0.0">
                  <c:v>2.3197000000000001</c:v>
                </c:pt>
                <c:pt idx="256" formatCode="0.0">
                  <c:v>2.3298000000000001</c:v>
                </c:pt>
                <c:pt idx="257" formatCode="0.0">
                  <c:v>2.3353000000000002</c:v>
                </c:pt>
                <c:pt idx="258" formatCode="0.0">
                  <c:v>2.3142999999999998</c:v>
                </c:pt>
                <c:pt idx="259" formatCode="0.0">
                  <c:v>2.3273000000000001</c:v>
                </c:pt>
                <c:pt idx="260" formatCode="0.0">
                  <c:v>2.3298999999999999</c:v>
                </c:pt>
                <c:pt idx="261" formatCode="0.0">
                  <c:v>2.3222999999999998</c:v>
                </c:pt>
                <c:pt idx="262" formatCode="0.0">
                  <c:v>2.3285999999999998</c:v>
                </c:pt>
                <c:pt idx="263" formatCode="0.0">
                  <c:v>2.3298000000000001</c:v>
                </c:pt>
                <c:pt idx="264" formatCode="0.0">
                  <c:v>2.2877000000000001</c:v>
                </c:pt>
                <c:pt idx="265" formatCode="0.0">
                  <c:v>2.3029999999999999</c:v>
                </c:pt>
                <c:pt idx="266" formatCode="0.0">
                  <c:v>2.3115000000000001</c:v>
                </c:pt>
                <c:pt idx="267" formatCode="0.0">
                  <c:v>2.3119999999999998</c:v>
                </c:pt>
                <c:pt idx="268" formatCode="0.0">
                  <c:v>2.3249</c:v>
                </c:pt>
                <c:pt idx="269" formatCode="0.0">
                  <c:v>2.3283</c:v>
                </c:pt>
                <c:pt idx="270" formatCode="0.0">
                  <c:v>2.3058000000000001</c:v>
                </c:pt>
                <c:pt idx="271" formatCode="0.0">
                  <c:v>2.3157000000000001</c:v>
                </c:pt>
                <c:pt idx="272" formatCode="0.0">
                  <c:v>2.3199000000000001</c:v>
                </c:pt>
                <c:pt idx="273" formatCode="0.0">
                  <c:v>2.3159999999999998</c:v>
                </c:pt>
                <c:pt idx="274" formatCode="0.0">
                  <c:v>2.3214000000000001</c:v>
                </c:pt>
                <c:pt idx="275" formatCode="0.0">
                  <c:v>2.3285999999999998</c:v>
                </c:pt>
                <c:pt idx="276" formatCode="0.0">
                  <c:v>2.2867000000000002</c:v>
                </c:pt>
                <c:pt idx="277" formatCode="0.0">
                  <c:v>2.2961</c:v>
                </c:pt>
                <c:pt idx="278" formatCode="0.0">
                  <c:v>2.3022999999999998</c:v>
                </c:pt>
                <c:pt idx="279" formatCode="0.0">
                  <c:v>2.3012999999999999</c:v>
                </c:pt>
                <c:pt idx="280" formatCode="0.0">
                  <c:v>2.3077000000000001</c:v>
                </c:pt>
                <c:pt idx="281" formatCode="0.0">
                  <c:v>2.3123999999999998</c:v>
                </c:pt>
                <c:pt idx="282" formatCode="0.0">
                  <c:v>2.2829999999999999</c:v>
                </c:pt>
                <c:pt idx="283" formatCode="0.0">
                  <c:v>2.2951999999999999</c:v>
                </c:pt>
                <c:pt idx="284" formatCode="0.0">
                  <c:v>2.3029000000000002</c:v>
                </c:pt>
                <c:pt idx="285" formatCode="0.0">
                  <c:v>2.3001999999999998</c:v>
                </c:pt>
                <c:pt idx="286" formatCode="0.0">
                  <c:v>2.3029999999999999</c:v>
                </c:pt>
                <c:pt idx="287">
                  <c:v>2.3169</c:v>
                </c:pt>
                <c:pt idx="288">
                  <c:v>2.2831000000000001</c:v>
                </c:pt>
                <c:pt idx="289">
                  <c:v>2.2942999999999998</c:v>
                </c:pt>
                <c:pt idx="290">
                  <c:v>2.3048000000000002</c:v>
                </c:pt>
                <c:pt idx="291">
                  <c:v>2.3106</c:v>
                </c:pt>
                <c:pt idx="292">
                  <c:v>2.3153000000000001</c:v>
                </c:pt>
                <c:pt idx="293">
                  <c:v>2.3252999999999999</c:v>
                </c:pt>
                <c:pt idx="294">
                  <c:v>2.3104</c:v>
                </c:pt>
                <c:pt idx="295">
                  <c:v>2.3182</c:v>
                </c:pt>
                <c:pt idx="296">
                  <c:v>2.3231000000000002</c:v>
                </c:pt>
                <c:pt idx="297">
                  <c:v>2.3306</c:v>
                </c:pt>
                <c:pt idx="298">
                  <c:v>2.3403999999999998</c:v>
                </c:pt>
                <c:pt idx="299">
                  <c:v>2.3561999999999999</c:v>
                </c:pt>
                <c:pt idx="300">
                  <c:v>2.3246000000000002</c:v>
                </c:pt>
                <c:pt idx="301">
                  <c:v>2.3374000000000001</c:v>
                </c:pt>
                <c:pt idx="302">
                  <c:v>2.3551000000000002</c:v>
                </c:pt>
                <c:pt idx="303">
                  <c:v>2.3679999999999999</c:v>
                </c:pt>
                <c:pt idx="304">
                  <c:v>2.3759999999999999</c:v>
                </c:pt>
                <c:pt idx="305">
                  <c:v>2.3835999999999999</c:v>
                </c:pt>
                <c:pt idx="306">
                  <c:v>2.3780000000000001</c:v>
                </c:pt>
                <c:pt idx="307">
                  <c:v>2.391</c:v>
                </c:pt>
                <c:pt idx="308">
                  <c:v>2.4034</c:v>
                </c:pt>
                <c:pt idx="309">
                  <c:v>2.4091999999999998</c:v>
                </c:pt>
                <c:pt idx="310">
                  <c:v>2.4302999999999999</c:v>
                </c:pt>
                <c:pt idx="311">
                  <c:v>2.4476</c:v>
                </c:pt>
                <c:pt idx="312">
                  <c:v>2.4089999999999998</c:v>
                </c:pt>
                <c:pt idx="313">
                  <c:v>2.4296000000000002</c:v>
                </c:pt>
                <c:pt idx="314">
                  <c:v>2.4529000000000001</c:v>
                </c:pt>
                <c:pt idx="315">
                  <c:v>2.4546000000000001</c:v>
                </c:pt>
                <c:pt idx="316">
                  <c:v>2.4729999999999999</c:v>
                </c:pt>
                <c:pt idx="317">
                  <c:v>2.4889999999999999</c:v>
                </c:pt>
                <c:pt idx="318">
                  <c:v>2.4775999999999998</c:v>
                </c:pt>
                <c:pt idx="319">
                  <c:v>2.4948000000000001</c:v>
                </c:pt>
                <c:pt idx="320">
                  <c:v>2.5095000000000001</c:v>
                </c:pt>
                <c:pt idx="321">
                  <c:v>2.5152999999999999</c:v>
                </c:pt>
                <c:pt idx="322">
                  <c:v>2.5354000000000001</c:v>
                </c:pt>
                <c:pt idx="323">
                  <c:v>2.5545</c:v>
                </c:pt>
                <c:pt idx="324">
                  <c:v>2.5095999999999998</c:v>
                </c:pt>
                <c:pt idx="325">
                  <c:v>2.5337000000000001</c:v>
                </c:pt>
                <c:pt idx="326">
                  <c:v>2.5566</c:v>
                </c:pt>
                <c:pt idx="327">
                  <c:v>2.5644999999999998</c:v>
                </c:pt>
                <c:pt idx="328">
                  <c:v>2.5840000000000001</c:v>
                </c:pt>
                <c:pt idx="329">
                  <c:v>2.6046</c:v>
                </c:pt>
                <c:pt idx="330">
                  <c:v>2.5855999999999999</c:v>
                </c:pt>
                <c:pt idx="331">
                  <c:v>2.5943000000000001</c:v>
                </c:pt>
                <c:pt idx="332">
                  <c:v>2.5991</c:v>
                </c:pt>
                <c:pt idx="333">
                  <c:v>2.6124999999999998</c:v>
                </c:pt>
                <c:pt idx="334">
                  <c:v>2.6313</c:v>
                </c:pt>
                <c:pt idx="335">
                  <c:v>2.6455000000000002</c:v>
                </c:pt>
                <c:pt idx="336">
                  <c:v>2.5943999999999998</c:v>
                </c:pt>
                <c:pt idx="337">
                  <c:v>2.6164999999999998</c:v>
                </c:pt>
                <c:pt idx="338">
                  <c:v>2.6263000000000001</c:v>
                </c:pt>
                <c:pt idx="339">
                  <c:v>2.6345999999999998</c:v>
                </c:pt>
                <c:pt idx="340">
                  <c:v>2.6472000000000002</c:v>
                </c:pt>
                <c:pt idx="341">
                  <c:v>2.6587000000000001</c:v>
                </c:pt>
                <c:pt idx="342">
                  <c:v>2.6457000000000002</c:v>
                </c:pt>
                <c:pt idx="343">
                  <c:v>2.6535000000000002</c:v>
                </c:pt>
                <c:pt idx="344">
                  <c:v>2.6316000000000002</c:v>
                </c:pt>
                <c:pt idx="345">
                  <c:v>2.6501999999999999</c:v>
                </c:pt>
                <c:pt idx="346">
                  <c:v>2.6646000000000001</c:v>
                </c:pt>
                <c:pt idx="347">
                  <c:v>2.6667999999999998</c:v>
                </c:pt>
                <c:pt idx="348">
                  <c:v>2.6029</c:v>
                </c:pt>
                <c:pt idx="349">
                  <c:v>2.6027</c:v>
                </c:pt>
                <c:pt idx="350">
                  <c:v>2.5973000000000002</c:v>
                </c:pt>
                <c:pt idx="351">
                  <c:v>2.5832999999999999</c:v>
                </c:pt>
                <c:pt idx="352">
                  <c:v>2.5844999999999998</c:v>
                </c:pt>
                <c:pt idx="353">
                  <c:v>2.5821999999999998</c:v>
                </c:pt>
                <c:pt idx="354">
                  <c:v>2.5507</c:v>
                </c:pt>
                <c:pt idx="355">
                  <c:v>2.5432000000000001</c:v>
                </c:pt>
                <c:pt idx="356">
                  <c:v>2.5438000000000001</c:v>
                </c:pt>
                <c:pt idx="357">
                  <c:v>2.5463</c:v>
                </c:pt>
                <c:pt idx="358">
                  <c:v>2.5499999999999998</c:v>
                </c:pt>
                <c:pt idx="359">
                  <c:v>2.5562999999999998</c:v>
                </c:pt>
                <c:pt idx="360">
                  <c:v>2.5133000000000001</c:v>
                </c:pt>
                <c:pt idx="361">
                  <c:v>2.5272000000000001</c:v>
                </c:pt>
                <c:pt idx="362">
                  <c:v>2.5440999999999998</c:v>
                </c:pt>
                <c:pt idx="363">
                  <c:v>2.5592999999999999</c:v>
                </c:pt>
                <c:pt idx="364">
                  <c:v>2.5787</c:v>
                </c:pt>
                <c:pt idx="365">
                  <c:v>2.5831</c:v>
                </c:pt>
                <c:pt idx="366">
                  <c:v>2.5661999999999998</c:v>
                </c:pt>
                <c:pt idx="367">
                  <c:v>2.5695999999999999</c:v>
                </c:pt>
                <c:pt idx="368">
                  <c:v>2.5741999999999998</c:v>
                </c:pt>
                <c:pt idx="369">
                  <c:v>2.5872000000000002</c:v>
                </c:pt>
                <c:pt idx="370">
                  <c:v>2.5979999999999999</c:v>
                </c:pt>
                <c:pt idx="371">
                  <c:v>2.6080999999999999</c:v>
                </c:pt>
                <c:pt idx="372">
                  <c:v>2.5665</c:v>
                </c:pt>
                <c:pt idx="373">
                  <c:v>2.5823999999999998</c:v>
                </c:pt>
                <c:pt idx="374">
                  <c:v>2.6046999999999998</c:v>
                </c:pt>
                <c:pt idx="375">
                  <c:v>2.6255000000000002</c:v>
                </c:pt>
                <c:pt idx="376">
                  <c:v>2.6315</c:v>
                </c:pt>
                <c:pt idx="377">
                  <c:v>2.6480000000000001</c:v>
                </c:pt>
                <c:pt idx="378">
                  <c:v>2.6343999999999999</c:v>
                </c:pt>
                <c:pt idx="379">
                  <c:v>2.6413000000000002</c:v>
                </c:pt>
                <c:pt idx="380">
                  <c:v>2.6553</c:v>
                </c:pt>
                <c:pt idx="381">
                  <c:v>2.6595</c:v>
                </c:pt>
                <c:pt idx="382">
                  <c:v>2.6751</c:v>
                </c:pt>
                <c:pt idx="383">
                  <c:v>2.6911</c:v>
                </c:pt>
                <c:pt idx="384">
                  <c:v>2.6503999999999999</c:v>
                </c:pt>
                <c:pt idx="385">
                  <c:v>2.6751999999999998</c:v>
                </c:pt>
                <c:pt idx="386">
                  <c:v>2.7002000000000002</c:v>
                </c:pt>
                <c:pt idx="387">
                  <c:v>2.7132999999999998</c:v>
                </c:pt>
                <c:pt idx="388">
                  <c:v>2.7328999999999999</c:v>
                </c:pt>
                <c:pt idx="389">
                  <c:v>2.7513999999999998</c:v>
                </c:pt>
                <c:pt idx="390">
                  <c:v>2.7355999999999998</c:v>
                </c:pt>
                <c:pt idx="391">
                  <c:v>2.7511999999999999</c:v>
                </c:pt>
                <c:pt idx="392">
                  <c:v>2.7633000000000001</c:v>
                </c:pt>
                <c:pt idx="393">
                  <c:v>2.7782</c:v>
                </c:pt>
                <c:pt idx="394">
                  <c:v>2.7976999999999999</c:v>
                </c:pt>
                <c:pt idx="395">
                  <c:v>2.8085</c:v>
                </c:pt>
                <c:pt idx="396">
                  <c:v>2.7595000000000001</c:v>
                </c:pt>
                <c:pt idx="397">
                  <c:v>2.7964000000000002</c:v>
                </c:pt>
                <c:pt idx="398">
                  <c:v>2.8130000000000002</c:v>
                </c:pt>
                <c:pt idx="399">
                  <c:v>2.8241000000000001</c:v>
                </c:pt>
                <c:pt idx="400">
                  <c:v>2.8374000000000001</c:v>
                </c:pt>
                <c:pt idx="401">
                  <c:v>2.8515000000000001</c:v>
                </c:pt>
                <c:pt idx="402">
                  <c:v>2.8395999999999999</c:v>
                </c:pt>
                <c:pt idx="403">
                  <c:v>2.8452999999999999</c:v>
                </c:pt>
                <c:pt idx="404">
                  <c:v>2.8546</c:v>
                </c:pt>
                <c:pt idx="405">
                  <c:v>2.8723999999999998</c:v>
                </c:pt>
                <c:pt idx="406">
                  <c:v>2.8896000000000002</c:v>
                </c:pt>
                <c:pt idx="407">
                  <c:v>2.8984000000000001</c:v>
                </c:pt>
                <c:pt idx="408">
                  <c:v>2.8519000000000001</c:v>
                </c:pt>
                <c:pt idx="409">
                  <c:v>2.8812000000000002</c:v>
                </c:pt>
                <c:pt idx="410">
                  <c:v>2.8984000000000001</c:v>
                </c:pt>
                <c:pt idx="411">
                  <c:v>2.9161000000000001</c:v>
                </c:pt>
                <c:pt idx="412">
                  <c:v>2.9356</c:v>
                </c:pt>
                <c:pt idx="413">
                  <c:v>2.9476</c:v>
                </c:pt>
                <c:pt idx="414">
                  <c:v>2.9369000000000001</c:v>
                </c:pt>
                <c:pt idx="415">
                  <c:v>2.9468000000000001</c:v>
                </c:pt>
                <c:pt idx="416">
                  <c:v>2.9579</c:v>
                </c:pt>
                <c:pt idx="417">
                  <c:v>2.9843999999999999</c:v>
                </c:pt>
                <c:pt idx="418">
                  <c:v>3.0003000000000002</c:v>
                </c:pt>
                <c:pt idx="419">
                  <c:v>3.0150000000000001</c:v>
                </c:pt>
                <c:pt idx="420">
                  <c:v>2.9649000000000001</c:v>
                </c:pt>
                <c:pt idx="421">
                  <c:v>2.9847999999999999</c:v>
                </c:pt>
                <c:pt idx="422">
                  <c:v>2.9887000000000001</c:v>
                </c:pt>
                <c:pt idx="423">
                  <c:v>2.9897999999999998</c:v>
                </c:pt>
                <c:pt idx="424">
                  <c:v>2.9973000000000001</c:v>
                </c:pt>
                <c:pt idx="425">
                  <c:v>3.0034000000000001</c:v>
                </c:pt>
                <c:pt idx="426">
                  <c:v>2.9868999999999999</c:v>
                </c:pt>
                <c:pt idx="427">
                  <c:v>2.9847000000000001</c:v>
                </c:pt>
                <c:pt idx="428">
                  <c:v>2.9881000000000002</c:v>
                </c:pt>
                <c:pt idx="429">
                  <c:v>3.0066000000000002</c:v>
                </c:pt>
                <c:pt idx="430">
                  <c:v>3.0066999999999999</c:v>
                </c:pt>
                <c:pt idx="431">
                  <c:v>3.0125000000000002</c:v>
                </c:pt>
                <c:pt idx="432">
                  <c:v>2.9719000000000002</c:v>
                </c:pt>
                <c:pt idx="433">
                  <c:v>2.9872999999999998</c:v>
                </c:pt>
                <c:pt idx="434">
                  <c:v>2.9874999999999998</c:v>
                </c:pt>
                <c:pt idx="435">
                  <c:v>2.9965000000000002</c:v>
                </c:pt>
                <c:pt idx="436">
                  <c:v>2.9994000000000001</c:v>
                </c:pt>
                <c:pt idx="437">
                  <c:v>2.9986000000000002</c:v>
                </c:pt>
                <c:pt idx="438">
                  <c:v>2.9830999999999999</c:v>
                </c:pt>
                <c:pt idx="439">
                  <c:v>2.9786999999999999</c:v>
                </c:pt>
                <c:pt idx="440">
                  <c:v>2.9868000000000001</c:v>
                </c:pt>
                <c:pt idx="441">
                  <c:v>2.9986999999999999</c:v>
                </c:pt>
                <c:pt idx="442">
                  <c:v>3.0068999999999999</c:v>
                </c:pt>
                <c:pt idx="443">
                  <c:v>3.0102000000000002</c:v>
                </c:pt>
                <c:pt idx="444">
                  <c:v>2.9651000000000001</c:v>
                </c:pt>
                <c:pt idx="445">
                  <c:v>2.9914999999999998</c:v>
                </c:pt>
                <c:pt idx="446">
                  <c:v>3.0097999999999998</c:v>
                </c:pt>
                <c:pt idx="447">
                  <c:v>3.0146000000000002</c:v>
                </c:pt>
                <c:pt idx="448">
                  <c:v>3.0301</c:v>
                </c:pt>
                <c:pt idx="449">
                  <c:v>3.0407000000000002</c:v>
                </c:pt>
                <c:pt idx="450">
                  <c:v>3.0076000000000001</c:v>
                </c:pt>
                <c:pt idx="451">
                  <c:v>3.0102000000000002</c:v>
                </c:pt>
                <c:pt idx="452">
                  <c:v>3.0066000000000002</c:v>
                </c:pt>
                <c:pt idx="453">
                  <c:v>3.0388999999999999</c:v>
                </c:pt>
                <c:pt idx="454">
                  <c:v>3.0592999999999999</c:v>
                </c:pt>
                <c:pt idx="455">
                  <c:v>3.0646</c:v>
                </c:pt>
                <c:pt idx="456">
                  <c:v>3.0097999999999998</c:v>
                </c:pt>
                <c:pt idx="457">
                  <c:v>3.0482</c:v>
                </c:pt>
                <c:pt idx="458">
                  <c:v>3.0648</c:v>
                </c:pt>
                <c:pt idx="459">
                  <c:v>3.0668000000000002</c:v>
                </c:pt>
                <c:pt idx="460">
                  <c:v>3.0847000000000002</c:v>
                </c:pt>
                <c:pt idx="461">
                  <c:v>3.1002000000000001</c:v>
                </c:pt>
                <c:pt idx="462">
                  <c:v>3.081</c:v>
                </c:pt>
                <c:pt idx="463">
                  <c:v>3.0895000000000001</c:v>
                </c:pt>
                <c:pt idx="464">
                  <c:v>3.0937000000000001</c:v>
                </c:pt>
                <c:pt idx="465">
                  <c:v>3.1229</c:v>
                </c:pt>
                <c:pt idx="466">
                  <c:v>3.1414</c:v>
                </c:pt>
                <c:pt idx="467">
                  <c:v>3.1474000000000002</c:v>
                </c:pt>
                <c:pt idx="468">
                  <c:v>3.0990000000000002</c:v>
                </c:pt>
                <c:pt idx="469">
                  <c:v>3.133</c:v>
                </c:pt>
                <c:pt idx="470">
                  <c:v>3.137</c:v>
                </c:pt>
                <c:pt idx="471">
                  <c:v>3.1440000000000001</c:v>
                </c:pt>
                <c:pt idx="472">
                  <c:v>3.1621999999999999</c:v>
                </c:pt>
                <c:pt idx="473">
                  <c:v>3.1703999999999999</c:v>
                </c:pt>
                <c:pt idx="474">
                  <c:v>3.1532</c:v>
                </c:pt>
                <c:pt idx="475">
                  <c:v>3.1577999999999999</c:v>
                </c:pt>
                <c:pt idx="476">
                  <c:v>3.1646000000000001</c:v>
                </c:pt>
                <c:pt idx="477">
                  <c:v>3.1850000000000001</c:v>
                </c:pt>
                <c:pt idx="478">
                  <c:v>3.2075</c:v>
                </c:pt>
                <c:pt idx="479">
                  <c:v>3.2019000000000002</c:v>
                </c:pt>
                <c:pt idx="480">
                  <c:v>3.1615000000000002</c:v>
                </c:pt>
                <c:pt idx="481">
                  <c:v>3.1918000000000002</c:v>
                </c:pt>
                <c:pt idx="482">
                  <c:v>3.1738</c:v>
                </c:pt>
                <c:pt idx="483">
                  <c:v>2.8325</c:v>
                </c:pt>
                <c:pt idx="484">
                  <c:v>2.8967999999999998</c:v>
                </c:pt>
                <c:pt idx="485">
                  <c:v>2.9447999999999999</c:v>
                </c:pt>
                <c:pt idx="486">
                  <c:v>2.9131999999999998</c:v>
                </c:pt>
                <c:pt idx="487">
                  <c:v>2.9247999999999998</c:v>
                </c:pt>
                <c:pt idx="488">
                  <c:v>2.9437000000000002</c:v>
                </c:pt>
                <c:pt idx="489">
                  <c:v>2.9889000000000001</c:v>
                </c:pt>
                <c:pt idx="490">
                  <c:v>3.0173000000000001</c:v>
                </c:pt>
                <c:pt idx="491">
                  <c:v>3.0179999999999998</c:v>
                </c:pt>
                <c:pt idx="492">
                  <c:v>2.9723999999999999</c:v>
                </c:pt>
                <c:pt idx="493">
                  <c:v>2.9834999999999998</c:v>
                </c:pt>
                <c:pt idx="494">
                  <c:v>3.0148000000000001</c:v>
                </c:pt>
                <c:pt idx="495">
                  <c:v>3.0301999999999998</c:v>
                </c:pt>
                <c:pt idx="496">
                  <c:v>3.0455000000000001</c:v>
                </c:pt>
                <c:pt idx="497">
                  <c:v>3.0619999999999998</c:v>
                </c:pt>
                <c:pt idx="498">
                  <c:v>3.0741000000000001</c:v>
                </c:pt>
                <c:pt idx="499">
                  <c:v>3.0767000000000002</c:v>
                </c:pt>
                <c:pt idx="500">
                  <c:v>3.0937999999999999</c:v>
                </c:pt>
                <c:pt idx="501">
                  <c:v>3.1516000000000002</c:v>
                </c:pt>
                <c:pt idx="502">
                  <c:v>3.1806000000000001</c:v>
                </c:pt>
                <c:pt idx="503">
                  <c:v>3.1901000000000002</c:v>
                </c:pt>
                <c:pt idx="504">
                  <c:v>3.1326999999999998</c:v>
                </c:pt>
                <c:pt idx="505">
                  <c:v>3.1772999999999998</c:v>
                </c:pt>
                <c:pt idx="506">
                  <c:v>3.1903000000000001</c:v>
                </c:pt>
                <c:pt idx="507">
                  <c:v>3.2204999999999999</c:v>
                </c:pt>
                <c:pt idx="508">
                  <c:v>3.2359</c:v>
                </c:pt>
                <c:pt idx="509">
                  <c:v>3.2431000000000001</c:v>
                </c:pt>
                <c:pt idx="510">
                  <c:v>3.2551999999999999</c:v>
                </c:pt>
                <c:pt idx="511">
                  <c:v>3.2648000000000001</c:v>
                </c:pt>
                <c:pt idx="512">
                  <c:v>3.2805</c:v>
                </c:pt>
                <c:pt idx="513">
                  <c:v>3.3155000000000001</c:v>
                </c:pt>
                <c:pt idx="514">
                  <c:v>3.3386999999999998</c:v>
                </c:pt>
                <c:pt idx="515">
                  <c:v>3.3391999999999999</c:v>
                </c:pt>
                <c:pt idx="516">
                  <c:v>3.3077000000000001</c:v>
                </c:pt>
                <c:pt idx="517">
                  <c:v>3.339</c:v>
                </c:pt>
                <c:pt idx="518">
                  <c:v>3.3509000000000002</c:v>
                </c:pt>
                <c:pt idx="519">
                  <c:v>3.3567</c:v>
                </c:pt>
                <c:pt idx="520">
                  <c:v>3.3708999999999998</c:v>
                </c:pt>
                <c:pt idx="521">
                  <c:v>3.3828999999999998</c:v>
                </c:pt>
                <c:pt idx="522">
                  <c:v>3.3544999999999998</c:v>
                </c:pt>
                <c:pt idx="523">
                  <c:v>3.3641999999999999</c:v>
                </c:pt>
                <c:pt idx="524">
                  <c:v>3.3835999999999999</c:v>
                </c:pt>
                <c:pt idx="525">
                  <c:v>3.4138000000000002</c:v>
                </c:pt>
                <c:pt idx="526">
                  <c:v>3.4340000000000002</c:v>
                </c:pt>
                <c:pt idx="527">
                  <c:v>3.4420999999999999</c:v>
                </c:pt>
                <c:pt idx="528">
                  <c:v>3.3942000000000001</c:v>
                </c:pt>
                <c:pt idx="529">
                  <c:v>3.4176000000000002</c:v>
                </c:pt>
                <c:pt idx="530">
                  <c:v>3.4182999999999999</c:v>
                </c:pt>
                <c:pt idx="531">
                  <c:v>3.4365000000000001</c:v>
                </c:pt>
                <c:pt idx="532">
                  <c:v>3.4544000000000001</c:v>
                </c:pt>
                <c:pt idx="533">
                  <c:v>3.4590000000000001</c:v>
                </c:pt>
                <c:pt idx="534">
                  <c:v>3.4213</c:v>
                </c:pt>
                <c:pt idx="535">
                  <c:v>3.4447000000000001</c:v>
                </c:pt>
                <c:pt idx="536">
                  <c:v>3.4340999999999999</c:v>
                </c:pt>
                <c:pt idx="537">
                  <c:v>3.4538000000000002</c:v>
                </c:pt>
                <c:pt idx="538">
                  <c:v>3.4718</c:v>
                </c:pt>
                <c:pt idx="539">
                  <c:v>3.4792000000000001</c:v>
                </c:pt>
                <c:pt idx="540">
                  <c:v>3.4373999999999998</c:v>
                </c:pt>
                <c:pt idx="541">
                  <c:v>3.4537</c:v>
                </c:pt>
                <c:pt idx="542">
                  <c:v>3.4558</c:v>
                </c:pt>
                <c:pt idx="543">
                  <c:v>3.4676999999999998</c:v>
                </c:pt>
                <c:pt idx="544">
                  <c:v>3.4712999999999998</c:v>
                </c:pt>
              </c:numCache>
            </c:numRef>
          </c:val>
          <c:smooth val="1"/>
          <c:extLst>
            <c:ext xmlns:c16="http://schemas.microsoft.com/office/drawing/2014/chart" uri="{C3380CC4-5D6E-409C-BE32-E72D297353CC}">
              <c16:uniqueId val="{00000000-D30C-49BD-AF7F-F35E949CEA29}"/>
            </c:ext>
          </c:extLst>
        </c:ser>
        <c:dLbls>
          <c:showLegendKey val="0"/>
          <c:showVal val="0"/>
          <c:showCatName val="0"/>
          <c:showSerName val="0"/>
          <c:showPercent val="0"/>
          <c:showBubbleSize val="0"/>
        </c:dLbls>
        <c:smooth val="0"/>
        <c:axId val="1498935936"/>
        <c:axId val="1142898576"/>
      </c:lineChart>
      <c:catAx>
        <c:axId val="1498935936"/>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142898576"/>
        <c:crosses val="autoZero"/>
        <c:auto val="1"/>
        <c:lblAlgn val="ctr"/>
        <c:lblOffset val="100"/>
        <c:tickLblSkip val="24"/>
        <c:tickMarkSkip val="12"/>
        <c:noMultiLvlLbl val="1"/>
      </c:catAx>
      <c:valAx>
        <c:axId val="1142898576"/>
        <c:scaling>
          <c:orientation val="minMax"/>
          <c:max val="3.6"/>
          <c:min val="1.4"/>
        </c:scaling>
        <c:delete val="0"/>
        <c:axPos val="l"/>
        <c:majorGridlines>
          <c:spPr>
            <a:ln w="9525"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a:solidFill>
                      <a:srgbClr val="000000"/>
                    </a:solidFill>
                  </a:rPr>
                  <a:t>Jobs (Millions)</a:t>
                </a:r>
              </a:p>
            </c:rich>
          </c:tx>
          <c:layout>
            <c:manualLayout>
              <c:xMode val="edge"/>
              <c:yMode val="edge"/>
              <c:x val="6.0084276905000402E-3"/>
              <c:y val="0.3700252701219081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crossAx val="1498935936"/>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19000208625244E-2"/>
          <c:y val="0.11015999964363181"/>
          <c:w val="0.89415641157180847"/>
          <c:h val="0.78801998528431694"/>
        </c:manualLayout>
      </c:layout>
      <c:lineChart>
        <c:grouping val="standard"/>
        <c:varyColors val="0"/>
        <c:ser>
          <c:idx val="0"/>
          <c:order val="0"/>
          <c:tx>
            <c:strRef>
              <c:f>Sheet1!$B$1</c:f>
              <c:strCache>
                <c:ptCount val="1"/>
                <c:pt idx="0">
                  <c:v>U.S.</c:v>
                </c:pt>
              </c:strCache>
            </c:strRef>
          </c:tx>
          <c:spPr>
            <a:ln w="28575" cap="rnd">
              <a:solidFill>
                <a:schemeClr val="tx1">
                  <a:lumMod val="90000"/>
                  <a:lumOff val="10000"/>
                </a:schemeClr>
              </a:solidFill>
              <a:round/>
            </a:ln>
            <a:effectLst/>
          </c:spPr>
          <c:marker>
            <c:symbol val="none"/>
          </c:marker>
          <c:dPt>
            <c:idx val="5"/>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B-DE59-4BEA-B498-5BD8B2A92361}"/>
              </c:ext>
            </c:extLst>
          </c:dPt>
          <c:dPt>
            <c:idx val="6"/>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3-ADA6-499B-9D68-4C6127BA66C5}"/>
              </c:ext>
            </c:extLst>
          </c:dPt>
          <c:dPt>
            <c:idx val="7"/>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5-ADA6-499B-9D68-4C6127BA66C5}"/>
              </c:ext>
            </c:extLst>
          </c:dPt>
          <c:dPt>
            <c:idx val="8"/>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7-ADA6-499B-9D68-4C6127BA66C5}"/>
              </c:ext>
            </c:extLst>
          </c:dPt>
          <c:dPt>
            <c:idx val="9"/>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9-ADA6-499B-9D68-4C6127BA66C5}"/>
              </c:ext>
            </c:extLst>
          </c:dPt>
          <c:dPt>
            <c:idx val="10"/>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B-ADA6-499B-9D68-4C6127BA66C5}"/>
              </c:ext>
            </c:extLst>
          </c:dPt>
          <c:dPt>
            <c:idx val="18"/>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D-ADA6-499B-9D68-4C6127BA66C5}"/>
              </c:ext>
            </c:extLst>
          </c:dPt>
          <c:dPt>
            <c:idx val="19"/>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0F-ADA6-499B-9D68-4C6127BA66C5}"/>
              </c:ext>
            </c:extLst>
          </c:dPt>
          <c:dPt>
            <c:idx val="20"/>
            <c:marker>
              <c:symbol val="none"/>
            </c:marker>
            <c:bubble3D val="0"/>
            <c:spPr>
              <a:ln w="28575" cap="rnd">
                <a:solidFill>
                  <a:schemeClr val="tx1">
                    <a:lumMod val="90000"/>
                    <a:lumOff val="10000"/>
                  </a:schemeClr>
                </a:solidFill>
                <a:round/>
              </a:ln>
              <a:effectLst/>
            </c:spPr>
            <c:extLst>
              <c:ext xmlns:c16="http://schemas.microsoft.com/office/drawing/2014/chart" uri="{C3380CC4-5D6E-409C-BE32-E72D297353CC}">
                <c16:uniqueId val="{00000011-ADA6-499B-9D68-4C6127BA66C5}"/>
              </c:ext>
            </c:extLst>
          </c:dPt>
          <c:cat>
            <c:numRef>
              <c:f>Sheet1!$A$2:$A$128</c:f>
              <c:numCache>
                <c:formatCode>mmm\ \'yy</c:formatCode>
                <c:ptCount val="127"/>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pt idx="108">
                  <c:v>45292</c:v>
                </c:pt>
                <c:pt idx="109">
                  <c:v>45323</c:v>
                </c:pt>
                <c:pt idx="110">
                  <c:v>45352</c:v>
                </c:pt>
                <c:pt idx="111">
                  <c:v>45383</c:v>
                </c:pt>
                <c:pt idx="112">
                  <c:v>45413</c:v>
                </c:pt>
                <c:pt idx="113">
                  <c:v>45444</c:v>
                </c:pt>
                <c:pt idx="114">
                  <c:v>45474</c:v>
                </c:pt>
                <c:pt idx="115">
                  <c:v>45505</c:v>
                </c:pt>
                <c:pt idx="116">
                  <c:v>45536</c:v>
                </c:pt>
                <c:pt idx="117">
                  <c:v>45566</c:v>
                </c:pt>
                <c:pt idx="118">
                  <c:v>45597</c:v>
                </c:pt>
                <c:pt idx="119">
                  <c:v>45627</c:v>
                </c:pt>
                <c:pt idx="120">
                  <c:v>45658</c:v>
                </c:pt>
                <c:pt idx="121">
                  <c:v>45689</c:v>
                </c:pt>
                <c:pt idx="122">
                  <c:v>45717</c:v>
                </c:pt>
                <c:pt idx="123">
                  <c:v>45748</c:v>
                </c:pt>
                <c:pt idx="124">
                  <c:v>45778</c:v>
                </c:pt>
                <c:pt idx="125">
                  <c:v>45809</c:v>
                </c:pt>
                <c:pt idx="126">
                  <c:v>45839</c:v>
                </c:pt>
              </c:numCache>
            </c:numRef>
          </c:cat>
          <c:val>
            <c:numRef>
              <c:f>Sheet1!$B$2:$B$128</c:f>
              <c:numCache>
                <c:formatCode>General</c:formatCode>
                <c:ptCount val="127"/>
                <c:pt idx="0">
                  <c:v>-8.9348313069650298E-2</c:v>
                </c:pt>
                <c:pt idx="1">
                  <c:v>-2.5129801815307669E-2</c:v>
                </c:pt>
                <c:pt idx="2">
                  <c:v>-7.3637390866427108E-2</c:v>
                </c:pt>
                <c:pt idx="3">
                  <c:v>-0.19951744617669451</c:v>
                </c:pt>
                <c:pt idx="4">
                  <c:v>-3.9932744850777163E-2</c:v>
                </c:pt>
                <c:pt idx="5">
                  <c:v>0.12377120368545161</c:v>
                </c:pt>
                <c:pt idx="6">
                  <c:v>0.16956977964323036</c:v>
                </c:pt>
                <c:pt idx="7">
                  <c:v>0.19507929300573409</c:v>
                </c:pt>
                <c:pt idx="8">
                  <c:v>-3.612974780596339E-2</c:v>
                </c:pt>
                <c:pt idx="9">
                  <c:v>0.17057443573555536</c:v>
                </c:pt>
                <c:pt idx="10">
                  <c:v>0.5017975786678871</c:v>
                </c:pt>
                <c:pt idx="11">
                  <c:v>0.72951978604159662</c:v>
                </c:pt>
                <c:pt idx="12">
                  <c:v>1.3730868138309948</c:v>
                </c:pt>
                <c:pt idx="13">
                  <c:v>1.0177997801654646</c:v>
                </c:pt>
                <c:pt idx="14">
                  <c:v>0.85253622114273109</c:v>
                </c:pt>
                <c:pt idx="15">
                  <c:v>1.125110418894419</c:v>
                </c:pt>
                <c:pt idx="16">
                  <c:v>1.0193225541935647</c:v>
                </c:pt>
                <c:pt idx="17">
                  <c:v>0.9973264945230832</c:v>
                </c:pt>
                <c:pt idx="18">
                  <c:v>0.82713887049870927</c:v>
                </c:pt>
                <c:pt idx="19">
                  <c:v>1.0628745027610345</c:v>
                </c:pt>
                <c:pt idx="20">
                  <c:v>1.4637836474815626</c:v>
                </c:pt>
                <c:pt idx="21">
                  <c:v>1.6359875209176076</c:v>
                </c:pt>
                <c:pt idx="22">
                  <c:v>1.6925371625037902</c:v>
                </c:pt>
                <c:pt idx="23">
                  <c:v>2.0746221329669092</c:v>
                </c:pt>
                <c:pt idx="24">
                  <c:v>2.5000422090529986</c:v>
                </c:pt>
                <c:pt idx="25">
                  <c:v>2.7379581714893102</c:v>
                </c:pt>
                <c:pt idx="26">
                  <c:v>2.3806124334402696</c:v>
                </c:pt>
                <c:pt idx="27">
                  <c:v>2.1996898784172951</c:v>
                </c:pt>
                <c:pt idx="28">
                  <c:v>1.8748777208413601</c:v>
                </c:pt>
                <c:pt idx="29">
                  <c:v>1.6334879552564587</c:v>
                </c:pt>
                <c:pt idx="30">
                  <c:v>1.7279784563724987</c:v>
                </c:pt>
                <c:pt idx="31">
                  <c:v>1.9389742120581841</c:v>
                </c:pt>
                <c:pt idx="32">
                  <c:v>2.2329638650032271</c:v>
                </c:pt>
                <c:pt idx="33">
                  <c:v>2.041128701976179</c:v>
                </c:pt>
                <c:pt idx="34">
                  <c:v>2.2025829386831743</c:v>
                </c:pt>
                <c:pt idx="35">
                  <c:v>2.1090824745684142</c:v>
                </c:pt>
                <c:pt idx="36">
                  <c:v>2.0705076202751584</c:v>
                </c:pt>
                <c:pt idx="37">
                  <c:v>2.2117954212386568</c:v>
                </c:pt>
                <c:pt idx="38">
                  <c:v>2.3597114039729186</c:v>
                </c:pt>
                <c:pt idx="39">
                  <c:v>2.462743943334802</c:v>
                </c:pt>
                <c:pt idx="40">
                  <c:v>2.8010117148075615</c:v>
                </c:pt>
                <c:pt idx="41">
                  <c:v>2.8715478353166874</c:v>
                </c:pt>
                <c:pt idx="42">
                  <c:v>2.949515086647112</c:v>
                </c:pt>
                <c:pt idx="43">
                  <c:v>2.6991801041874481</c:v>
                </c:pt>
                <c:pt idx="44">
                  <c:v>2.27697219419899</c:v>
                </c:pt>
                <c:pt idx="45">
                  <c:v>2.5224699286070384</c:v>
                </c:pt>
                <c:pt idx="46">
                  <c:v>2.1766010321523983</c:v>
                </c:pt>
                <c:pt idx="47">
                  <c:v>1.9101588486313719</c:v>
                </c:pt>
                <c:pt idx="48">
                  <c:v>1.5512351381991145</c:v>
                </c:pt>
                <c:pt idx="49">
                  <c:v>1.5201352659333054</c:v>
                </c:pt>
                <c:pt idx="50">
                  <c:v>1.8625227405691738</c:v>
                </c:pt>
                <c:pt idx="51">
                  <c:v>1.9964397755302459</c:v>
                </c:pt>
                <c:pt idx="52">
                  <c:v>1.7902284687663923</c:v>
                </c:pt>
                <c:pt idx="53">
                  <c:v>1.6484846560762445</c:v>
                </c:pt>
                <c:pt idx="54">
                  <c:v>1.811464806393509</c:v>
                </c:pt>
                <c:pt idx="55">
                  <c:v>1.7497798894291428</c:v>
                </c:pt>
                <c:pt idx="56">
                  <c:v>1.7113045131695266</c:v>
                </c:pt>
                <c:pt idx="57">
                  <c:v>1.7640429444213825</c:v>
                </c:pt>
                <c:pt idx="58">
                  <c:v>2.0512779818916256</c:v>
                </c:pt>
                <c:pt idx="59">
                  <c:v>2.2851297401217141</c:v>
                </c:pt>
                <c:pt idx="60">
                  <c:v>2.4865719552504508</c:v>
                </c:pt>
                <c:pt idx="61">
                  <c:v>2.3348735639459393</c:v>
                </c:pt>
                <c:pt idx="62">
                  <c:v>1.539326991919816</c:v>
                </c:pt>
                <c:pt idx="63">
                  <c:v>0.3290966863368166</c:v>
                </c:pt>
                <c:pt idx="64">
                  <c:v>0.1179263702107137</c:v>
                </c:pt>
                <c:pt idx="65">
                  <c:v>0.64573304755548788</c:v>
                </c:pt>
                <c:pt idx="66">
                  <c:v>0.98608182530370636</c:v>
                </c:pt>
                <c:pt idx="67">
                  <c:v>1.3096453823307064</c:v>
                </c:pt>
                <c:pt idx="68">
                  <c:v>1.3713248610564606</c:v>
                </c:pt>
                <c:pt idx="69">
                  <c:v>1.1820661677274849</c:v>
                </c:pt>
                <c:pt idx="70">
                  <c:v>1.1745357842679691</c:v>
                </c:pt>
                <c:pt idx="71">
                  <c:v>1.3620054947193101</c:v>
                </c:pt>
                <c:pt idx="72">
                  <c:v>1.3997697415600938</c:v>
                </c:pt>
                <c:pt idx="73">
                  <c:v>1.6762152173745013</c:v>
                </c:pt>
                <c:pt idx="74">
                  <c:v>2.6197625089591852</c:v>
                </c:pt>
                <c:pt idx="75">
                  <c:v>4.159694838702114</c:v>
                </c:pt>
                <c:pt idx="76">
                  <c:v>4.9927065375944792</c:v>
                </c:pt>
                <c:pt idx="77">
                  <c:v>5.3914514133213336</c:v>
                </c:pt>
                <c:pt idx="78">
                  <c:v>5.3654752393854084</c:v>
                </c:pt>
                <c:pt idx="79">
                  <c:v>5.2512715548749993</c:v>
                </c:pt>
                <c:pt idx="80">
                  <c:v>5.3903488550791572</c:v>
                </c:pt>
                <c:pt idx="81">
                  <c:v>6.221868903328887</c:v>
                </c:pt>
                <c:pt idx="82">
                  <c:v>6.8090028398064755</c:v>
                </c:pt>
                <c:pt idx="83">
                  <c:v>7.0364028655451341</c:v>
                </c:pt>
                <c:pt idx="84">
                  <c:v>7.4798724682891145</c:v>
                </c:pt>
                <c:pt idx="85">
                  <c:v>7.8710638977392833</c:v>
                </c:pt>
                <c:pt idx="86">
                  <c:v>8.5424555548424408</c:v>
                </c:pt>
                <c:pt idx="87">
                  <c:v>8.2586293408823721</c:v>
                </c:pt>
                <c:pt idx="88">
                  <c:v>8.5815115436765161</c:v>
                </c:pt>
                <c:pt idx="89">
                  <c:v>9.0597579647841506</c:v>
                </c:pt>
                <c:pt idx="90">
                  <c:v>8.5248147456255161</c:v>
                </c:pt>
                <c:pt idx="91">
                  <c:v>8.2626925031162326</c:v>
                </c:pt>
                <c:pt idx="92">
                  <c:v>8.2016696438336165</c:v>
                </c:pt>
                <c:pt idx="93">
                  <c:v>7.7454273308049135</c:v>
                </c:pt>
                <c:pt idx="94">
                  <c:v>7.1103227941917311</c:v>
                </c:pt>
                <c:pt idx="95">
                  <c:v>6.4544013314108239</c:v>
                </c:pt>
                <c:pt idx="96">
                  <c:v>6.4101469688562576</c:v>
                </c:pt>
                <c:pt idx="97">
                  <c:v>6.0356130778665866</c:v>
                </c:pt>
                <c:pt idx="98">
                  <c:v>4.9849741220991683</c:v>
                </c:pt>
                <c:pt idx="99">
                  <c:v>4.9303203981889254</c:v>
                </c:pt>
                <c:pt idx="100">
                  <c:v>4.0476092727919699</c:v>
                </c:pt>
                <c:pt idx="101">
                  <c:v>2.9691776545588935</c:v>
                </c:pt>
                <c:pt idx="102">
                  <c:v>3.1777801779421764</c:v>
                </c:pt>
                <c:pt idx="103">
                  <c:v>3.665112384399559</c:v>
                </c:pt>
                <c:pt idx="104">
                  <c:v>3.6996981213444364</c:v>
                </c:pt>
                <c:pt idx="105">
                  <c:v>3.2411446518932094</c:v>
                </c:pt>
                <c:pt idx="106">
                  <c:v>3.1372707088417875</c:v>
                </c:pt>
                <c:pt idx="107">
                  <c:v>3.3521228314302216</c:v>
                </c:pt>
                <c:pt idx="108">
                  <c:v>3.0908847812280498</c:v>
                </c:pt>
                <c:pt idx="109">
                  <c:v>3.1531711208616029</c:v>
                </c:pt>
                <c:pt idx="110">
                  <c:v>3.4773850700380278</c:v>
                </c:pt>
                <c:pt idx="111">
                  <c:v>3.3573639501191646</c:v>
                </c:pt>
                <c:pt idx="112">
                  <c:v>3.2690290569400307</c:v>
                </c:pt>
                <c:pt idx="113">
                  <c:v>2.9713971072633161</c:v>
                </c:pt>
                <c:pt idx="114">
                  <c:v>2.8947531984913026</c:v>
                </c:pt>
                <c:pt idx="115">
                  <c:v>2.5307302964569716</c:v>
                </c:pt>
                <c:pt idx="116">
                  <c:v>2.4406330310699866</c:v>
                </c:pt>
                <c:pt idx="117">
                  <c:v>2.5979049049146639</c:v>
                </c:pt>
                <c:pt idx="118">
                  <c:v>2.7493803960905545</c:v>
                </c:pt>
                <c:pt idx="119">
                  <c:v>2.8880572199800612</c:v>
                </c:pt>
                <c:pt idx="120">
                  <c:v>3.000483112150115</c:v>
                </c:pt>
                <c:pt idx="121">
                  <c:v>2.8215489517475079</c:v>
                </c:pt>
                <c:pt idx="122">
                  <c:v>2.3907252538964898</c:v>
                </c:pt>
                <c:pt idx="123">
                  <c:v>2.3112888616734963</c:v>
                </c:pt>
                <c:pt idx="124">
                  <c:v>2.3548965354746749</c:v>
                </c:pt>
                <c:pt idx="125">
                  <c:v>2.6692130182223179</c:v>
                </c:pt>
                <c:pt idx="126">
                  <c:v>2.7049023971513897</c:v>
                </c:pt>
              </c:numCache>
            </c:numRef>
          </c:val>
          <c:smooth val="0"/>
          <c:extLst>
            <c:ext xmlns:c16="http://schemas.microsoft.com/office/drawing/2014/chart" uri="{C3380CC4-5D6E-409C-BE32-E72D297353CC}">
              <c16:uniqueId val="{00000012-DE59-4BEA-B498-5BD8B2A92361}"/>
            </c:ext>
          </c:extLst>
        </c:ser>
        <c:ser>
          <c:idx val="1"/>
          <c:order val="1"/>
          <c:tx>
            <c:strRef>
              <c:f>Sheet1!$C$1</c:f>
              <c:strCache>
                <c:ptCount val="1"/>
                <c:pt idx="0">
                  <c:v>Metro Houston</c:v>
                </c:pt>
              </c:strCache>
            </c:strRef>
          </c:tx>
          <c:spPr>
            <a:ln w="28575" cap="rnd">
              <a:solidFill>
                <a:srgbClr val="FF0000"/>
              </a:solidFill>
              <a:round/>
            </a:ln>
            <a:effectLst/>
          </c:spPr>
          <c:marker>
            <c:symbol val="none"/>
          </c:marker>
          <c:cat>
            <c:numRef>
              <c:f>Sheet1!$A$2:$A$128</c:f>
              <c:numCache>
                <c:formatCode>mmm\ \'yy</c:formatCode>
                <c:ptCount val="127"/>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pt idx="96">
                  <c:v>44927</c:v>
                </c:pt>
                <c:pt idx="97">
                  <c:v>44958</c:v>
                </c:pt>
                <c:pt idx="98">
                  <c:v>44986</c:v>
                </c:pt>
                <c:pt idx="99">
                  <c:v>45017</c:v>
                </c:pt>
                <c:pt idx="100">
                  <c:v>45047</c:v>
                </c:pt>
                <c:pt idx="101">
                  <c:v>45078</c:v>
                </c:pt>
                <c:pt idx="102">
                  <c:v>45108</c:v>
                </c:pt>
                <c:pt idx="103">
                  <c:v>45139</c:v>
                </c:pt>
                <c:pt idx="104">
                  <c:v>45170</c:v>
                </c:pt>
                <c:pt idx="105">
                  <c:v>45200</c:v>
                </c:pt>
                <c:pt idx="106">
                  <c:v>45231</c:v>
                </c:pt>
                <c:pt idx="107">
                  <c:v>45261</c:v>
                </c:pt>
                <c:pt idx="108">
                  <c:v>45292</c:v>
                </c:pt>
                <c:pt idx="109">
                  <c:v>45323</c:v>
                </c:pt>
                <c:pt idx="110">
                  <c:v>45352</c:v>
                </c:pt>
                <c:pt idx="111">
                  <c:v>45383</c:v>
                </c:pt>
                <c:pt idx="112">
                  <c:v>45413</c:v>
                </c:pt>
                <c:pt idx="113">
                  <c:v>45444</c:v>
                </c:pt>
                <c:pt idx="114">
                  <c:v>45474</c:v>
                </c:pt>
                <c:pt idx="115">
                  <c:v>45505</c:v>
                </c:pt>
                <c:pt idx="116">
                  <c:v>45536</c:v>
                </c:pt>
                <c:pt idx="117">
                  <c:v>45566</c:v>
                </c:pt>
                <c:pt idx="118">
                  <c:v>45597</c:v>
                </c:pt>
                <c:pt idx="119">
                  <c:v>45627</c:v>
                </c:pt>
                <c:pt idx="120">
                  <c:v>45658</c:v>
                </c:pt>
                <c:pt idx="121">
                  <c:v>45689</c:v>
                </c:pt>
                <c:pt idx="122">
                  <c:v>45717</c:v>
                </c:pt>
                <c:pt idx="123">
                  <c:v>45748</c:v>
                </c:pt>
                <c:pt idx="124">
                  <c:v>45778</c:v>
                </c:pt>
                <c:pt idx="125">
                  <c:v>45809</c:v>
                </c:pt>
                <c:pt idx="126">
                  <c:v>45839</c:v>
                </c:pt>
              </c:numCache>
            </c:numRef>
          </c:cat>
          <c:val>
            <c:numRef>
              <c:f>Sheet1!$C$2:$C$128</c:f>
              <c:numCache>
                <c:formatCode>General</c:formatCode>
                <c:ptCount val="127"/>
                <c:pt idx="0">
                  <c:v>#N/A</c:v>
                </c:pt>
                <c:pt idx="1">
                  <c:v>-0.69045313938936814</c:v>
                </c:pt>
                <c:pt idx="2">
                  <c:v>#N/A</c:v>
                </c:pt>
                <c:pt idx="3" formatCode="m/d/yyyy">
                  <c:v>-0.40785902141963282</c:v>
                </c:pt>
                <c:pt idx="4" formatCode="m/d/yyyy">
                  <c:v>#N/A</c:v>
                </c:pt>
                <c:pt idx="5" formatCode="m/d/yyyy">
                  <c:v>-0.3596250954963105</c:v>
                </c:pt>
                <c:pt idx="6" formatCode="m/d/yyyy">
                  <c:v>#N/A</c:v>
                </c:pt>
                <c:pt idx="7" formatCode="m/d/yyyy">
                  <c:v>0.2568869043726742</c:v>
                </c:pt>
                <c:pt idx="8" formatCode="m/d/yyyy">
                  <c:v>#N/A</c:v>
                </c:pt>
                <c:pt idx="9" formatCode="m/d/yyyy">
                  <c:v>-0.10335628587790384</c:v>
                </c:pt>
                <c:pt idx="10" formatCode="m/d/yyyy">
                  <c:v>#N/A</c:v>
                </c:pt>
                <c:pt idx="11" formatCode="m/d/yyyy">
                  <c:v>0.36150427253745637</c:v>
                </c:pt>
                <c:pt idx="12" formatCode="m/d/yyyy">
                  <c:v>#N/A</c:v>
                </c:pt>
                <c:pt idx="13" formatCode="m/d/yyyy">
                  <c:v>2.0077704807331114</c:v>
                </c:pt>
                <c:pt idx="14" formatCode="m/d/yyyy">
                  <c:v>#N/A</c:v>
                </c:pt>
                <c:pt idx="15" formatCode="m/d/yyyy">
                  <c:v>1.4470036104481816</c:v>
                </c:pt>
                <c:pt idx="16" formatCode="m/d/yyyy">
                  <c:v>#N/A</c:v>
                </c:pt>
                <c:pt idx="17" formatCode="m/d/yyyy">
                  <c:v>1.5937651943000433</c:v>
                </c:pt>
                <c:pt idx="18" formatCode="m/d/yyyy">
                  <c:v>#N/A</c:v>
                </c:pt>
                <c:pt idx="19" formatCode="m/d/yyyy">
                  <c:v>0.8991297542068124</c:v>
                </c:pt>
                <c:pt idx="20">
                  <c:v>#N/A</c:v>
                </c:pt>
                <c:pt idx="21">
                  <c:v>1.6922295392158238</c:v>
                </c:pt>
                <c:pt idx="22">
                  <c:v>#N/A</c:v>
                </c:pt>
                <c:pt idx="23">
                  <c:v>2.2645301874741719</c:v>
                </c:pt>
                <c:pt idx="24">
                  <c:v>#N/A</c:v>
                </c:pt>
                <c:pt idx="25">
                  <c:v>2.123959814456545</c:v>
                </c:pt>
                <c:pt idx="26">
                  <c:v>#N/A</c:v>
                </c:pt>
                <c:pt idx="27">
                  <c:v>2.0133356224450489</c:v>
                </c:pt>
                <c:pt idx="28">
                  <c:v>#N/A</c:v>
                </c:pt>
                <c:pt idx="29">
                  <c:v>1.6106394238512689</c:v>
                </c:pt>
                <c:pt idx="30">
                  <c:v>#N/A</c:v>
                </c:pt>
                <c:pt idx="31">
                  <c:v>2.15761235929117</c:v>
                </c:pt>
                <c:pt idx="32">
                  <c:v>#N/A</c:v>
                </c:pt>
                <c:pt idx="33">
                  <c:v>2.2974335472044021</c:v>
                </c:pt>
                <c:pt idx="34">
                  <c:v>#N/A</c:v>
                </c:pt>
                <c:pt idx="35">
                  <c:v>1.7496486925853478</c:v>
                </c:pt>
                <c:pt idx="36">
                  <c:v>#N/A</c:v>
                </c:pt>
                <c:pt idx="37">
                  <c:v>2.5791902712030006</c:v>
                </c:pt>
                <c:pt idx="38">
                  <c:v>#N/A</c:v>
                </c:pt>
                <c:pt idx="39">
                  <c:v>2.3943380092061974</c:v>
                </c:pt>
                <c:pt idx="40">
                  <c:v>#N/A</c:v>
                </c:pt>
                <c:pt idx="41">
                  <c:v>2.9836280881320594</c:v>
                </c:pt>
                <c:pt idx="42">
                  <c:v>#N/A</c:v>
                </c:pt>
                <c:pt idx="43">
                  <c:v>2.2833382296445248</c:v>
                </c:pt>
                <c:pt idx="44">
                  <c:v>#N/A</c:v>
                </c:pt>
                <c:pt idx="45">
                  <c:v>2.1759485334635524</c:v>
                </c:pt>
                <c:pt idx="46">
                  <c:v>#N/A</c:v>
                </c:pt>
                <c:pt idx="47">
                  <c:v>2.2516789428076147</c:v>
                </c:pt>
                <c:pt idx="48">
                  <c:v>#N/A</c:v>
                </c:pt>
                <c:pt idx="49">
                  <c:v>0.93141857763971903</c:v>
                </c:pt>
                <c:pt idx="50">
                  <c:v>#N/A</c:v>
                </c:pt>
                <c:pt idx="51">
                  <c:v>1.8412729437267814</c:v>
                </c:pt>
                <c:pt idx="52">
                  <c:v>#N/A</c:v>
                </c:pt>
                <c:pt idx="53">
                  <c:v>0.84567247012880875</c:v>
                </c:pt>
                <c:pt idx="54">
                  <c:v>#N/A</c:v>
                </c:pt>
                <c:pt idx="55">
                  <c:v>1.3768906838940087</c:v>
                </c:pt>
                <c:pt idx="56">
                  <c:v>#N/A</c:v>
                </c:pt>
                <c:pt idx="57">
                  <c:v>0.8642083570833532</c:v>
                </c:pt>
                <c:pt idx="58">
                  <c:v>#N/A</c:v>
                </c:pt>
                <c:pt idx="59">
                  <c:v>0.97458917623379471</c:v>
                </c:pt>
                <c:pt idx="60">
                  <c:v>#N/A</c:v>
                </c:pt>
                <c:pt idx="61">
                  <c:v>1.4739598948872108</c:v>
                </c:pt>
                <c:pt idx="62">
                  <c:v>#N/A</c:v>
                </c:pt>
                <c:pt idx="63">
                  <c:v>-1.253593066417749</c:v>
                </c:pt>
                <c:pt idx="64">
                  <c:v>#N/A</c:v>
                </c:pt>
                <c:pt idx="65">
                  <c:v>-0.18228121892934046</c:v>
                </c:pt>
                <c:pt idx="66">
                  <c:v>#N/A</c:v>
                </c:pt>
                <c:pt idx="67">
                  <c:v>-0.19396485966969013</c:v>
                </c:pt>
                <c:pt idx="68">
                  <c:v>#N/A</c:v>
                </c:pt>
                <c:pt idx="69">
                  <c:v>-6.7813998374205431E-2</c:v>
                </c:pt>
                <c:pt idx="70">
                  <c:v>#N/A</c:v>
                </c:pt>
                <c:pt idx="71">
                  <c:v>0.70946167464429388</c:v>
                </c:pt>
                <c:pt idx="72">
                  <c:v>#N/A</c:v>
                </c:pt>
                <c:pt idx="73">
                  <c:v>0.99718875327508771</c:v>
                </c:pt>
                <c:pt idx="74">
                  <c:v>#N/A</c:v>
                </c:pt>
                <c:pt idx="75">
                  <c:v>4.5130683298952734</c:v>
                </c:pt>
                <c:pt idx="76">
                  <c:v>#N/A</c:v>
                </c:pt>
                <c:pt idx="77">
                  <c:v>4.5767110241242825</c:v>
                </c:pt>
                <c:pt idx="78">
                  <c:v>#N/A</c:v>
                </c:pt>
                <c:pt idx="79">
                  <c:v>5.2887176934028526</c:v>
                </c:pt>
                <c:pt idx="80">
                  <c:v>#N/A</c:v>
                </c:pt>
                <c:pt idx="81">
                  <c:v>6.0586815146703774</c:v>
                </c:pt>
                <c:pt idx="82">
                  <c:v>#N/A</c:v>
                </c:pt>
                <c:pt idx="83">
                  <c:v>6.5632758650624083</c:v>
                </c:pt>
                <c:pt idx="84">
                  <c:v>#N/A</c:v>
                </c:pt>
                <c:pt idx="85">
                  <c:v>7.7959232840880643</c:v>
                </c:pt>
                <c:pt idx="86">
                  <c:v>#N/A</c:v>
                </c:pt>
                <c:pt idx="87">
                  <c:v>8.4799918851752256</c:v>
                </c:pt>
                <c:pt idx="88">
                  <c:v>#N/A</c:v>
                </c:pt>
                <c:pt idx="89">
                  <c:v>10.235029702473964</c:v>
                </c:pt>
                <c:pt idx="90">
                  <c:v>#N/A</c:v>
                </c:pt>
                <c:pt idx="91">
                  <c:v>9.5342779400053175</c:v>
                </c:pt>
                <c:pt idx="92">
                  <c:v>#N/A</c:v>
                </c:pt>
                <c:pt idx="93">
                  <c:v>7.6328989840574595</c:v>
                </c:pt>
                <c:pt idx="94">
                  <c:v>#N/A</c:v>
                </c:pt>
                <c:pt idx="95">
                  <c:v>5.3272996101976045</c:v>
                </c:pt>
                <c:pt idx="96">
                  <c:v>#N/A</c:v>
                </c:pt>
                <c:pt idx="97">
                  <c:v>5.1779392807397695</c:v>
                </c:pt>
                <c:pt idx="98">
                  <c:v>#N/A</c:v>
                </c:pt>
                <c:pt idx="99">
                  <c:v>4.0262128508423345</c:v>
                </c:pt>
                <c:pt idx="100">
                  <c:v>#N/A</c:v>
                </c:pt>
                <c:pt idx="101">
                  <c:v>1.707254219817032</c:v>
                </c:pt>
                <c:pt idx="102">
                  <c:v>#N/A</c:v>
                </c:pt>
                <c:pt idx="103">
                  <c:v>2.6810666707059325</c:v>
                </c:pt>
                <c:pt idx="104">
                  <c:v>#N/A</c:v>
                </c:pt>
                <c:pt idx="105">
                  <c:v>3.0126932471620269</c:v>
                </c:pt>
                <c:pt idx="106">
                  <c:v>#N/A</c:v>
                </c:pt>
                <c:pt idx="107">
                  <c:v>4.4646309960245478</c:v>
                </c:pt>
                <c:pt idx="108">
                  <c:v>#N/A</c:v>
                </c:pt>
                <c:pt idx="109">
                  <c:v>3.5042517748930946</c:v>
                </c:pt>
                <c:pt idx="110">
                  <c:v>#N/A</c:v>
                </c:pt>
                <c:pt idx="111">
                  <c:v>2.9333113609635855</c:v>
                </c:pt>
                <c:pt idx="112">
                  <c:v>#N/A</c:v>
                </c:pt>
                <c:pt idx="113">
                  <c:v>2.1316869054583272</c:v>
                </c:pt>
                <c:pt idx="114">
                  <c:v>#N/A</c:v>
                </c:pt>
                <c:pt idx="115">
                  <c:v>1.6558855853131464</c:v>
                </c:pt>
                <c:pt idx="116">
                  <c:v>#N/A</c:v>
                </c:pt>
                <c:pt idx="117">
                  <c:v>2.1407248204964979</c:v>
                </c:pt>
                <c:pt idx="118">
                  <c:v>#N/A</c:v>
                </c:pt>
                <c:pt idx="119">
                  <c:v>1.0435600241362653</c:v>
                </c:pt>
                <c:pt idx="120">
                  <c:v>#N/A</c:v>
                </c:pt>
                <c:pt idx="121">
                  <c:v>1.043728828472144</c:v>
                </c:pt>
                <c:pt idx="122">
                  <c:v>#N/A</c:v>
                </c:pt>
                <c:pt idx="123">
                  <c:v>1.1770741611299962</c:v>
                </c:pt>
                <c:pt idx="124">
                  <c:v>#N/A</c:v>
                </c:pt>
                <c:pt idx="125">
                  <c:v>1.812112367748991</c:v>
                </c:pt>
                <c:pt idx="126">
                  <c:v>#N/A</c:v>
                </c:pt>
              </c:numCache>
            </c:numRef>
          </c:val>
          <c:smooth val="0"/>
          <c:extLst xmlns:c15="http://schemas.microsoft.com/office/drawing/2012/chart">
            <c:ext xmlns:c16="http://schemas.microsoft.com/office/drawing/2014/chart" uri="{C3380CC4-5D6E-409C-BE32-E72D297353CC}">
              <c16:uniqueId val="{00000012-703D-4908-85E5-7D6F76594DA3}"/>
            </c:ext>
          </c:extLst>
        </c:ser>
        <c:dLbls>
          <c:showLegendKey val="0"/>
          <c:showVal val="0"/>
          <c:showCatName val="0"/>
          <c:showSerName val="0"/>
          <c:showPercent val="0"/>
          <c:showBubbleSize val="0"/>
        </c:dLbls>
        <c:smooth val="0"/>
        <c:axId val="282308976"/>
        <c:axId val="282317296"/>
        <c:extLst/>
      </c:lineChart>
      <c:dateAx>
        <c:axId val="282308976"/>
        <c:scaling>
          <c:orientation val="minMax"/>
          <c:max val="45839"/>
          <c:min val="43831"/>
        </c:scaling>
        <c:delete val="0"/>
        <c:axPos val="b"/>
        <c:numFmt formatCode="\'yy" sourceLinked="0"/>
        <c:majorTickMark val="out"/>
        <c:minorTickMark val="none"/>
        <c:tickLblPos val="low"/>
        <c:spPr>
          <a:noFill/>
          <a:ln w="9525" cap="flat" cmpd="sng" algn="ctr">
            <a:solidFill>
              <a:srgbClr val="000000"/>
            </a:solidFill>
            <a:round/>
          </a:ln>
          <a:effectLst/>
        </c:spPr>
        <c:txPr>
          <a:bodyPr rot="0" spcFirstLastPara="1" vertOverflow="ellipsis" wrap="square" anchor="ctr" anchorCtr="1"/>
          <a:lstStyle/>
          <a:p>
            <a:pPr>
              <a:defRPr sz="2000" b="0" i="0" u="none" strike="noStrike" kern="1200" baseline="0">
                <a:solidFill>
                  <a:srgbClr val="000000"/>
                </a:solidFill>
                <a:latin typeface="+mn-lt"/>
                <a:ea typeface="+mn-ea"/>
                <a:cs typeface="+mn-cs"/>
              </a:defRPr>
            </a:pPr>
            <a:endParaRPr lang="en-US"/>
          </a:p>
        </c:txPr>
        <c:crossAx val="282317296"/>
        <c:crosses val="autoZero"/>
        <c:auto val="0"/>
        <c:lblOffset val="100"/>
        <c:baseTimeUnit val="months"/>
        <c:majorUnit val="12"/>
        <c:majorTimeUnit val="months"/>
      </c:dateAx>
      <c:valAx>
        <c:axId val="282317296"/>
        <c:scaling>
          <c:orientation val="minMax"/>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rgbClr val="000000"/>
                    </a:solidFill>
                    <a:latin typeface="+mn-lt"/>
                    <a:ea typeface="+mn-ea"/>
                    <a:cs typeface="+mn-cs"/>
                  </a:defRPr>
                </a:pPr>
                <a:r>
                  <a:rPr lang="en-US" sz="2000">
                    <a:solidFill>
                      <a:srgbClr val="000000"/>
                    </a:solidFill>
                  </a:rPr>
                  <a:t>Annual % Change in CPI</a:t>
                </a:r>
              </a:p>
            </c:rich>
          </c:tx>
          <c:overlay val="0"/>
          <c:spPr>
            <a:noFill/>
            <a:ln>
              <a:noFill/>
            </a:ln>
            <a:effectLst/>
          </c:spPr>
          <c:txPr>
            <a:bodyPr rot="-54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2823089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legend>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1"/>
            <c:invertIfNegative val="0"/>
            <c:bubble3D val="0"/>
            <c:spPr>
              <a:solidFill>
                <a:schemeClr val="bg2">
                  <a:lumMod val="75000"/>
                </a:schemeClr>
              </a:solidFill>
              <a:ln>
                <a:noFill/>
              </a:ln>
              <a:effectLst/>
            </c:spPr>
            <c:extLst>
              <c:ext xmlns:c16="http://schemas.microsoft.com/office/drawing/2014/chart" uri="{C3380CC4-5D6E-409C-BE32-E72D297353CC}">
                <c16:uniqueId val="{00000007-28D9-457D-8B4F-E32D4282BF26}"/>
              </c:ext>
            </c:extLst>
          </c:dPt>
          <c:dPt>
            <c:idx val="2"/>
            <c:invertIfNegative val="0"/>
            <c:bubble3D val="0"/>
            <c:spPr>
              <a:solidFill>
                <a:schemeClr val="tx1">
                  <a:lumMod val="10000"/>
                  <a:lumOff val="90000"/>
                </a:schemeClr>
              </a:solidFill>
              <a:ln>
                <a:noFill/>
              </a:ln>
              <a:effectLst/>
            </c:spPr>
            <c:extLst>
              <c:ext xmlns:c16="http://schemas.microsoft.com/office/drawing/2014/chart" uri="{C3380CC4-5D6E-409C-BE32-E72D297353CC}">
                <c16:uniqueId val="{00000006-28D9-457D-8B4F-E32D4282BF26}"/>
              </c:ext>
            </c:extLst>
          </c:dPt>
          <c:dPt>
            <c:idx val="3"/>
            <c:invertIfNegative val="0"/>
            <c:bubble3D val="0"/>
            <c:spPr>
              <a:solidFill>
                <a:schemeClr val="tx1">
                  <a:lumMod val="25000"/>
                  <a:lumOff val="75000"/>
                </a:schemeClr>
              </a:solidFill>
              <a:ln>
                <a:noFill/>
              </a:ln>
              <a:effectLst/>
            </c:spPr>
            <c:extLst>
              <c:ext xmlns:c16="http://schemas.microsoft.com/office/drawing/2014/chart" uri="{C3380CC4-5D6E-409C-BE32-E72D297353CC}">
                <c16:uniqueId val="{00000005-28D9-457D-8B4F-E32D4282BF26}"/>
              </c:ext>
            </c:extLst>
          </c:dPt>
          <c:dPt>
            <c:idx val="4"/>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4-28D9-457D-8B4F-E32D4282BF26}"/>
              </c:ext>
            </c:extLst>
          </c:dPt>
          <c:dPt>
            <c:idx val="5"/>
            <c:invertIfNegative val="0"/>
            <c:bubble3D val="0"/>
            <c:spPr>
              <a:solidFill>
                <a:schemeClr val="tx1">
                  <a:lumMod val="90000"/>
                  <a:lumOff val="10000"/>
                </a:schemeClr>
              </a:solidFill>
              <a:ln>
                <a:noFill/>
              </a:ln>
              <a:effectLst/>
            </c:spPr>
            <c:extLst>
              <c:ext xmlns:c16="http://schemas.microsoft.com/office/drawing/2014/chart" uri="{C3380CC4-5D6E-409C-BE32-E72D297353CC}">
                <c16:uniqueId val="{00000003-28D9-457D-8B4F-E32D4282BF2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Other</c:v>
                </c:pt>
                <c:pt idx="1">
                  <c:v>Weather</c:v>
                </c:pt>
                <c:pt idx="2">
                  <c:v>Housing</c:v>
                </c:pt>
                <c:pt idx="3">
                  <c:v>Cost of Living</c:v>
                </c:pt>
                <c:pt idx="4">
                  <c:v>Education</c:v>
                </c:pt>
                <c:pt idx="5">
                  <c:v>Family</c:v>
                </c:pt>
                <c:pt idx="6">
                  <c:v>Work</c:v>
                </c:pt>
              </c:strCache>
            </c:strRef>
          </c:cat>
          <c:val>
            <c:numRef>
              <c:f>Sheet1!$B$2:$B$8</c:f>
              <c:numCache>
                <c:formatCode>0%</c:formatCode>
                <c:ptCount val="7"/>
                <c:pt idx="0">
                  <c:v>0.05</c:v>
                </c:pt>
                <c:pt idx="1">
                  <c:v>0.01</c:v>
                </c:pt>
                <c:pt idx="2">
                  <c:v>0.03</c:v>
                </c:pt>
                <c:pt idx="3">
                  <c:v>7.0000000000000007E-2</c:v>
                </c:pt>
                <c:pt idx="4">
                  <c:v>0.1</c:v>
                </c:pt>
                <c:pt idx="5">
                  <c:v>0.26</c:v>
                </c:pt>
                <c:pt idx="6">
                  <c:v>0.49</c:v>
                </c:pt>
              </c:numCache>
            </c:numRef>
          </c:val>
          <c:extLst>
            <c:ext xmlns:c16="http://schemas.microsoft.com/office/drawing/2014/chart" uri="{C3380CC4-5D6E-409C-BE32-E72D297353CC}">
              <c16:uniqueId val="{00000000-28D9-457D-8B4F-E32D4282BF26}"/>
            </c:ext>
          </c:extLst>
        </c:ser>
        <c:dLbls>
          <c:dLblPos val="outEnd"/>
          <c:showLegendKey val="0"/>
          <c:showVal val="1"/>
          <c:showCatName val="0"/>
          <c:showSerName val="0"/>
          <c:showPercent val="0"/>
          <c:showBubbleSize val="0"/>
        </c:dLbls>
        <c:gapWidth val="52"/>
        <c:axId val="1181847920"/>
        <c:axId val="1181838320"/>
      </c:barChart>
      <c:catAx>
        <c:axId val="1181847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181838320"/>
        <c:crosses val="autoZero"/>
        <c:auto val="1"/>
        <c:lblAlgn val="ctr"/>
        <c:lblOffset val="100"/>
        <c:noMultiLvlLbl val="0"/>
      </c:catAx>
      <c:valAx>
        <c:axId val="11818383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81847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317471185667007E-2"/>
          <c:y val="3.0550421389350324E-2"/>
          <c:w val="0.90152972726235303"/>
          <c:h val="0.84273437466107115"/>
        </c:manualLayout>
      </c:layout>
      <c:lineChart>
        <c:grouping val="standard"/>
        <c:varyColors val="0"/>
        <c:ser>
          <c:idx val="1"/>
          <c:order val="0"/>
          <c:tx>
            <c:strRef>
              <c:f>Sheet1!$B$1</c:f>
              <c:strCache>
                <c:ptCount val="1"/>
                <c:pt idx="0">
                  <c:v>Oil &amp; Gas Extractions</c:v>
                </c:pt>
              </c:strCache>
            </c:strRef>
          </c:tx>
          <c:spPr>
            <a:ln w="28575" cap="rnd">
              <a:solidFill>
                <a:srgbClr val="71C5E8">
                  <a:lumMod val="50000"/>
                </a:srgbClr>
              </a:solidFill>
              <a:round/>
            </a:ln>
            <a:effectLst/>
          </c:spPr>
          <c:marker>
            <c:symbol val="none"/>
          </c:marker>
          <c:dLbls>
            <c:delete val="1"/>
          </c:dLbls>
          <c:cat>
            <c:numRef>
              <c:f>Sheet1!$A$2:$A$24</c:f>
              <c:numCache>
                <c:formatCode>\'yy</c:formatCode>
                <c:ptCount val="23"/>
                <c:pt idx="0">
                  <c:v>36892</c:v>
                </c:pt>
                <c:pt idx="1">
                  <c:v>37257</c:v>
                </c:pt>
                <c:pt idx="2">
                  <c:v>37622</c:v>
                </c:pt>
                <c:pt idx="3">
                  <c:v>37987</c:v>
                </c:pt>
                <c:pt idx="4">
                  <c:v>38353</c:v>
                </c:pt>
                <c:pt idx="5">
                  <c:v>38718</c:v>
                </c:pt>
                <c:pt idx="6">
                  <c:v>39083</c:v>
                </c:pt>
                <c:pt idx="7">
                  <c:v>39448</c:v>
                </c:pt>
                <c:pt idx="8">
                  <c:v>39814</c:v>
                </c:pt>
                <c:pt idx="9">
                  <c:v>40179</c:v>
                </c:pt>
                <c:pt idx="10">
                  <c:v>40544</c:v>
                </c:pt>
                <c:pt idx="11">
                  <c:v>40909</c:v>
                </c:pt>
                <c:pt idx="12">
                  <c:v>41275</c:v>
                </c:pt>
                <c:pt idx="13">
                  <c:v>41640</c:v>
                </c:pt>
                <c:pt idx="14">
                  <c:v>42005</c:v>
                </c:pt>
                <c:pt idx="15">
                  <c:v>42370</c:v>
                </c:pt>
                <c:pt idx="16">
                  <c:v>42736</c:v>
                </c:pt>
                <c:pt idx="17">
                  <c:v>43101</c:v>
                </c:pt>
                <c:pt idx="18">
                  <c:v>43466</c:v>
                </c:pt>
                <c:pt idx="19">
                  <c:v>43831</c:v>
                </c:pt>
                <c:pt idx="20">
                  <c:v>44197</c:v>
                </c:pt>
                <c:pt idx="21">
                  <c:v>44562</c:v>
                </c:pt>
                <c:pt idx="22">
                  <c:v>44927</c:v>
                </c:pt>
              </c:numCache>
            </c:numRef>
          </c:cat>
          <c:val>
            <c:numRef>
              <c:f>Sheet1!$B$2:$B$24</c:f>
              <c:numCache>
                <c:formatCode>General</c:formatCode>
                <c:ptCount val="23"/>
                <c:pt idx="0">
                  <c:v>5.4664905516497377</c:v>
                </c:pt>
                <c:pt idx="1">
                  <c:v>4.8197751203049188</c:v>
                </c:pt>
                <c:pt idx="2">
                  <c:v>5.1717481689749425</c:v>
                </c:pt>
                <c:pt idx="3">
                  <c:v>5.3576954203359302</c:v>
                </c:pt>
                <c:pt idx="4">
                  <c:v>6.3923370001513593</c:v>
                </c:pt>
                <c:pt idx="5">
                  <c:v>6.8993030973239451</c:v>
                </c:pt>
                <c:pt idx="6">
                  <c:v>7.142693265009588</c:v>
                </c:pt>
                <c:pt idx="7">
                  <c:v>7.9962383026038664</c:v>
                </c:pt>
                <c:pt idx="8">
                  <c:v>6.8418081208429875</c:v>
                </c:pt>
                <c:pt idx="9">
                  <c:v>6.3013858487467536</c:v>
                </c:pt>
                <c:pt idx="10">
                  <c:v>6.7814536066090874</c:v>
                </c:pt>
                <c:pt idx="11">
                  <c:v>6.8985796267872566</c:v>
                </c:pt>
                <c:pt idx="12">
                  <c:v>7.149523097205944</c:v>
                </c:pt>
                <c:pt idx="13">
                  <c:v>7.7218429107946882</c:v>
                </c:pt>
                <c:pt idx="14">
                  <c:v>6.1662928363766643</c:v>
                </c:pt>
                <c:pt idx="15">
                  <c:v>4.7892789370798328</c:v>
                </c:pt>
                <c:pt idx="16">
                  <c:v>4.7087505196991764</c:v>
                </c:pt>
                <c:pt idx="17">
                  <c:v>4.7993192544965702</c:v>
                </c:pt>
                <c:pt idx="18">
                  <c:v>4.7542957098303527</c:v>
                </c:pt>
                <c:pt idx="19">
                  <c:v>3.9901132886176072</c:v>
                </c:pt>
                <c:pt idx="20">
                  <c:v>3.192890564756655</c:v>
                </c:pt>
                <c:pt idx="21">
                  <c:v>#N/A</c:v>
                </c:pt>
                <c:pt idx="22">
                  <c:v>3.661633890209306</c:v>
                </c:pt>
              </c:numCache>
            </c:numRef>
          </c:val>
          <c:smooth val="1"/>
          <c:extLst>
            <c:ext xmlns:c16="http://schemas.microsoft.com/office/drawing/2014/chart" uri="{C3380CC4-5D6E-409C-BE32-E72D297353CC}">
              <c16:uniqueId val="{00000000-D17A-4677-A03B-54949AC1FF9B}"/>
            </c:ext>
          </c:extLst>
        </c:ser>
        <c:dLbls>
          <c:showLegendKey val="0"/>
          <c:showVal val="1"/>
          <c:showCatName val="0"/>
          <c:showSerName val="0"/>
          <c:showPercent val="0"/>
          <c:showBubbleSize val="0"/>
        </c:dLbls>
        <c:smooth val="0"/>
        <c:axId val="1850411567"/>
        <c:axId val="1850414063"/>
      </c:lineChart>
      <c:dateAx>
        <c:axId val="1850411567"/>
        <c:scaling>
          <c:orientation val="minMax"/>
          <c:max val="45292"/>
          <c:min val="36526"/>
        </c:scaling>
        <c:delete val="0"/>
        <c:axPos val="b"/>
        <c:numFmt formatCode="\'yy"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crossAx val="1850414063"/>
        <c:crosses val="autoZero"/>
        <c:auto val="1"/>
        <c:lblOffset val="100"/>
        <c:baseTimeUnit val="years"/>
        <c:majorUnit val="2"/>
        <c:majorTimeUnit val="years"/>
      </c:dateAx>
      <c:valAx>
        <c:axId val="1850414063"/>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quot;%&quot;"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rgbClr val="000000"/>
                </a:solidFill>
                <a:latin typeface="+mn-lt"/>
                <a:ea typeface="+mn-ea"/>
                <a:cs typeface="+mn-cs"/>
              </a:defRPr>
            </a:pPr>
            <a:endParaRPr lang="en-US"/>
          </a:p>
        </c:txPr>
        <c:crossAx val="1850411567"/>
        <c:crosses val="autoZero"/>
        <c:crossBetween val="midCat"/>
        <c:majorUnit val="2"/>
      </c:valAx>
      <c:spPr>
        <a:noFill/>
        <a:ln>
          <a:noFill/>
        </a:ln>
        <a:effectLst/>
      </c:spPr>
    </c:plotArea>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'Project Industry'!$B$14</c:f>
              <c:strCache>
                <c:ptCount val="1"/>
                <c:pt idx="0">
                  <c:v>Project 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A9-4A94-95D7-6270460D3D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3A9-4A94-95D7-6270460D3D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A9-4A94-95D7-6270460D3D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A9-4A94-95D7-6270460D3D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3A9-4A94-95D7-6270460D3D3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3A9-4A94-95D7-6270460D3D3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3A9-4A94-95D7-6270460D3D39}"/>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'Project Industry'!$A$15:$A$21</c:f>
              <c:strCache>
                <c:ptCount val="7"/>
                <c:pt idx="0">
                  <c:v>Aerospace &amp; Aviation</c:v>
                </c:pt>
                <c:pt idx="1">
                  <c:v>Digital Tech</c:v>
                </c:pt>
                <c:pt idx="2">
                  <c:v>Energy</c:v>
                </c:pt>
                <c:pt idx="3">
                  <c:v>Energy 2.0</c:v>
                </c:pt>
                <c:pt idx="4">
                  <c:v>Headquarters &amp; Professional Services</c:v>
                </c:pt>
                <c:pt idx="5">
                  <c:v>Health &amp; Life Sciences</c:v>
                </c:pt>
                <c:pt idx="6">
                  <c:v>Manufacturing &amp; Logistics</c:v>
                </c:pt>
              </c:strCache>
            </c:strRef>
          </c:cat>
          <c:val>
            <c:numRef>
              <c:f>'Project Industry'!$B$15:$B$21</c:f>
              <c:numCache>
                <c:formatCode>General</c:formatCode>
                <c:ptCount val="7"/>
                <c:pt idx="0">
                  <c:v>4</c:v>
                </c:pt>
                <c:pt idx="1">
                  <c:v>12</c:v>
                </c:pt>
                <c:pt idx="2">
                  <c:v>4</c:v>
                </c:pt>
                <c:pt idx="3">
                  <c:v>21</c:v>
                </c:pt>
                <c:pt idx="4">
                  <c:v>1</c:v>
                </c:pt>
                <c:pt idx="5">
                  <c:v>12</c:v>
                </c:pt>
                <c:pt idx="6">
                  <c:v>66</c:v>
                </c:pt>
              </c:numCache>
            </c:numRef>
          </c:val>
          <c:extLst>
            <c:ext xmlns:c16="http://schemas.microsoft.com/office/drawing/2014/chart" uri="{C3380CC4-5D6E-409C-BE32-E72D297353CC}">
              <c16:uniqueId val="{0000000E-43A9-4A94-95D7-6270460D3D3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2384905407044908"/>
          <c:y val="0.13339179119377445"/>
          <c:w val="0.26946920342791281"/>
          <c:h val="0.7332164176124509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0.56399</cdr:x>
      <cdr:y>0.59581</cdr:y>
    </cdr:from>
    <cdr:to>
      <cdr:x>0.94249</cdr:x>
      <cdr:y>0.70355</cdr:y>
    </cdr:to>
    <cdr:sp macro="" textlink="">
      <cdr:nvSpPr>
        <cdr:cNvPr id="2" name="TextBox 1">
          <a:extLst xmlns:a="http://schemas.openxmlformats.org/drawingml/2006/main">
            <a:ext uri="{FF2B5EF4-FFF2-40B4-BE49-F238E27FC236}">
              <a16:creationId xmlns:a16="http://schemas.microsoft.com/office/drawing/2014/main" id="{F642FBAF-4F4C-08B1-60FD-2EDE010DF6A3}"/>
            </a:ext>
          </a:extLst>
        </cdr:cNvPr>
        <cdr:cNvSpPr txBox="1"/>
      </cdr:nvSpPr>
      <cdr:spPr>
        <a:xfrm xmlns:a="http://schemas.openxmlformats.org/drawingml/2006/main">
          <a:off x="6671997" y="3090104"/>
          <a:ext cx="4477674" cy="558779"/>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sz="2800" b="1" dirty="0"/>
            <a:t>Net Gain = 2.0 Million Jobs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77" tIns="46239" rIns="92477" bIns="46239" rtlCol="0"/>
          <a:lstStyle>
            <a:lvl1pPr algn="l">
              <a:defRPr sz="13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77" tIns="46239" rIns="92477" bIns="46239" rtlCol="0"/>
          <a:lstStyle>
            <a:lvl1pPr algn="r">
              <a:defRPr sz="1300"/>
            </a:lvl1pPr>
          </a:lstStyle>
          <a:p>
            <a:fld id="{CFDECBAC-1A76-5347-90E8-EFBFAB615E23}" type="datetimeFigureOut">
              <a:rPr lang="en-US" smtClean="0"/>
              <a:t>9/15/2025</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77" tIns="46239" rIns="92477" bIns="46239"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77" tIns="46239" rIns="92477" bIns="462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3407"/>
          </a:xfrm>
          <a:prstGeom prst="rect">
            <a:avLst/>
          </a:prstGeom>
        </p:spPr>
        <p:txBody>
          <a:bodyPr vert="horz" lIns="92477" tIns="46239" rIns="92477" bIns="46239" rtlCol="0" anchor="b"/>
          <a:lstStyle>
            <a:lvl1pPr algn="l">
              <a:defRPr sz="1300"/>
            </a:lvl1pPr>
          </a:lstStyle>
          <a:p>
            <a:endParaRPr lang="en-US"/>
          </a:p>
        </p:txBody>
      </p:sp>
      <p:sp>
        <p:nvSpPr>
          <p:cNvPr id="7" name="Slide Number Placeholder 6"/>
          <p:cNvSpPr>
            <a:spLocks noGrp="1"/>
          </p:cNvSpPr>
          <p:nvPr>
            <p:ph type="sldNum" sz="quarter" idx="5"/>
          </p:nvPr>
        </p:nvSpPr>
        <p:spPr>
          <a:xfrm>
            <a:off x="3936768" y="8772668"/>
            <a:ext cx="3011699" cy="463407"/>
          </a:xfrm>
          <a:prstGeom prst="rect">
            <a:avLst/>
          </a:prstGeom>
        </p:spPr>
        <p:txBody>
          <a:bodyPr vert="horz" lIns="92477" tIns="46239" rIns="92477" bIns="46239" rtlCol="0" anchor="b"/>
          <a:lstStyle>
            <a:lvl1pPr algn="r">
              <a:defRPr sz="1300"/>
            </a:lvl1pPr>
          </a:lstStyle>
          <a:p>
            <a:fld id="{ABB9AADC-FCF9-4042-8512-87421FBE4EEC}" type="slidenum">
              <a:rPr lang="en-US" smtClean="0"/>
              <a:t>‹#›</a:t>
            </a:fld>
            <a:endParaRPr lang="en-US"/>
          </a:p>
        </p:txBody>
      </p:sp>
    </p:spTree>
    <p:extLst>
      <p:ext uri="{BB962C8B-B14F-4D97-AF65-F5344CB8AC3E}">
        <p14:creationId xmlns:p14="http://schemas.microsoft.com/office/powerpoint/2010/main" val="134016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 confirmed no need to update as of 04/02/2025. ACS 2023 is the most up-to-date data.</a:t>
            </a:r>
          </a:p>
        </p:txBody>
      </p:sp>
      <p:sp>
        <p:nvSpPr>
          <p:cNvPr id="4" name="Slide Number Placeholder 3"/>
          <p:cNvSpPr>
            <a:spLocks noGrp="1"/>
          </p:cNvSpPr>
          <p:nvPr>
            <p:ph type="sldNum" sz="quarter" idx="5"/>
          </p:nvPr>
        </p:nvSpPr>
        <p:spPr/>
        <p:txBody>
          <a:bodyPr/>
          <a:lstStyle/>
          <a:p>
            <a:fld id="{ABB9AADC-FCF9-4042-8512-87421FBE4EEC}" type="slidenum">
              <a:rPr lang="en-US" smtClean="0"/>
              <a:t>3</a:t>
            </a:fld>
            <a:endParaRPr lang="en-US"/>
          </a:p>
        </p:txBody>
      </p:sp>
    </p:spTree>
    <p:extLst>
      <p:ext uri="{BB962C8B-B14F-4D97-AF65-F5344CB8AC3E}">
        <p14:creationId xmlns:p14="http://schemas.microsoft.com/office/powerpoint/2010/main" val="148263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9BEC3-1EF2-41FC-ACB1-3934B5722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373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FDA3D-ED60-62FC-B0E8-36D42D0047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3FDF1-32B7-D03D-72A7-6DCFF5573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90ED4-3499-7EA2-75A5-9B5A5F9028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891D4D-E34D-DE8B-C052-72FD9522B9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6866A-09E4-4CE5-8DF6-0D8FEE7A91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673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4827">
              <a:defRPr/>
            </a:pPr>
            <a:endParaRPr lang="en-US"/>
          </a:p>
        </p:txBody>
      </p:sp>
      <p:sp>
        <p:nvSpPr>
          <p:cNvPr id="4" name="Slide Number Placeholder 3"/>
          <p:cNvSpPr>
            <a:spLocks noGrp="1"/>
          </p:cNvSpPr>
          <p:nvPr>
            <p:ph type="sldNum" sz="quarter" idx="5"/>
          </p:nvPr>
        </p:nvSpPr>
        <p:spPr/>
        <p:txBody>
          <a:bodyPr/>
          <a:lstStyle/>
          <a:p>
            <a:pPr marL="0" marR="0" lvl="0" indent="0" algn="r" defTabSz="905805" rtl="0" eaLnBrk="1" fontAlgn="auto" latinLnBrk="0" hangingPunct="1">
              <a:lnSpc>
                <a:spcPct val="100000"/>
              </a:lnSpc>
              <a:spcBef>
                <a:spcPts val="0"/>
              </a:spcBef>
              <a:spcAft>
                <a:spcPts val="0"/>
              </a:spcAft>
              <a:buClrTx/>
              <a:buSzTx/>
              <a:buFontTx/>
              <a:buNone/>
              <a:tabLst/>
              <a:defRPr/>
            </a:pPr>
            <a:fld id="{BFB9F329-1DB8-4E20-9728-2C83A64E9013}"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805"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99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 Updated 4/3 with 2023 data</a:t>
            </a:r>
          </a:p>
        </p:txBody>
      </p:sp>
      <p:sp>
        <p:nvSpPr>
          <p:cNvPr id="4" name="Slide Number Placeholder 3"/>
          <p:cNvSpPr>
            <a:spLocks noGrp="1"/>
          </p:cNvSpPr>
          <p:nvPr>
            <p:ph type="sldNum" sz="quarter" idx="5"/>
          </p:nvPr>
        </p:nvSpPr>
        <p:spPr/>
        <p:txBody>
          <a:bodyPr/>
          <a:lstStyle/>
          <a:p>
            <a:fld id="{ABB9AADC-FCF9-4042-8512-87421FBE4EEC}" type="slidenum">
              <a:rPr lang="en-US" smtClean="0"/>
              <a:t>4</a:t>
            </a:fld>
            <a:endParaRPr lang="en-US"/>
          </a:p>
        </p:txBody>
      </p:sp>
    </p:spTree>
    <p:extLst>
      <p:ext uri="{BB962C8B-B14F-4D97-AF65-F5344CB8AC3E}">
        <p14:creationId xmlns:p14="http://schemas.microsoft.com/office/powerpoint/2010/main" val="103654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A783D-11D8-87A1-1855-13E066FBC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3F357-D7B3-199B-0ACB-24FB6C0E6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23BBF-9EDA-443F-63F4-AD84563975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4647C2-24DE-6DE0-0791-CAB8FC7EA076}"/>
              </a:ext>
            </a:extLst>
          </p:cNvPr>
          <p:cNvSpPr>
            <a:spLocks noGrp="1"/>
          </p:cNvSpPr>
          <p:nvPr>
            <p:ph type="sldNum" sz="quarter" idx="5"/>
          </p:nvPr>
        </p:nvSpPr>
        <p:spPr/>
        <p:txBody>
          <a:bodyPr/>
          <a:lstStyle/>
          <a:p>
            <a:pPr defTabSz="905805">
              <a:defRPr/>
            </a:pPr>
            <a:fld id="{A0C6866A-09E4-4CE5-8DF6-0D8FEE7A91E8}" type="slidenum">
              <a:rPr lang="en-US" sz="1200">
                <a:solidFill>
                  <a:prstClr val="black"/>
                </a:solidFill>
                <a:latin typeface="Aptos" panose="02110004020202020204"/>
              </a:rPr>
              <a:pPr defTabSz="905805">
                <a:defRPr/>
              </a:pPr>
              <a:t>5</a:t>
            </a:fld>
            <a:endParaRPr lang="en-US" sz="1200">
              <a:solidFill>
                <a:prstClr val="black"/>
              </a:solidFill>
              <a:latin typeface="Aptos" panose="02110004020202020204"/>
            </a:endParaRPr>
          </a:p>
        </p:txBody>
      </p:sp>
    </p:spTree>
    <p:extLst>
      <p:ext uri="{BB962C8B-B14F-4D97-AF65-F5344CB8AC3E}">
        <p14:creationId xmlns:p14="http://schemas.microsoft.com/office/powerpoint/2010/main" val="54216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 Update 04/03/2025</a:t>
            </a:r>
            <a:br>
              <a:rPr lang="en-US"/>
            </a:br>
            <a:br>
              <a:rPr lang="en-US"/>
            </a:br>
            <a:r>
              <a:rPr lang="en-US"/>
              <a:t>Changed chart to a simpler format that more closely matches other charts in the presentation</a:t>
            </a:r>
          </a:p>
        </p:txBody>
      </p:sp>
      <p:sp>
        <p:nvSpPr>
          <p:cNvPr id="4" name="Slide Number Placeholder 3"/>
          <p:cNvSpPr>
            <a:spLocks noGrp="1"/>
          </p:cNvSpPr>
          <p:nvPr>
            <p:ph type="sldNum" sz="quarter" idx="5"/>
          </p:nvPr>
        </p:nvSpPr>
        <p:spPr/>
        <p:txBody>
          <a:bodyPr/>
          <a:lstStyle/>
          <a:p>
            <a:fld id="{ABB9AADC-FCF9-4042-8512-87421FBE4EEC}" type="slidenum">
              <a:rPr lang="en-US" smtClean="0"/>
              <a:t>6</a:t>
            </a:fld>
            <a:endParaRPr lang="en-US"/>
          </a:p>
        </p:txBody>
      </p:sp>
    </p:spTree>
    <p:extLst>
      <p:ext uri="{BB962C8B-B14F-4D97-AF65-F5344CB8AC3E}">
        <p14:creationId xmlns:p14="http://schemas.microsoft.com/office/powerpoint/2010/main" val="4133498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 Update 4/3 US Census Population Estimates (24) and ACS (14)</a:t>
            </a:r>
          </a:p>
        </p:txBody>
      </p:sp>
      <p:sp>
        <p:nvSpPr>
          <p:cNvPr id="4" name="Slide Number Placeholder 3"/>
          <p:cNvSpPr>
            <a:spLocks noGrp="1"/>
          </p:cNvSpPr>
          <p:nvPr>
            <p:ph type="sldNum" sz="quarter" idx="5"/>
          </p:nvPr>
        </p:nvSpPr>
        <p:spPr/>
        <p:txBody>
          <a:bodyPr/>
          <a:lstStyle/>
          <a:p>
            <a:pPr marL="0" marR="0" lvl="0" indent="0" algn="r" defTabSz="904067" rtl="0" eaLnBrk="1" fontAlgn="auto" latinLnBrk="0" hangingPunct="1">
              <a:lnSpc>
                <a:spcPct val="100000"/>
              </a:lnSpc>
              <a:spcBef>
                <a:spcPts val="0"/>
              </a:spcBef>
              <a:spcAft>
                <a:spcPts val="0"/>
              </a:spcAft>
              <a:buClrTx/>
              <a:buSzTx/>
              <a:buFontTx/>
              <a:buNone/>
              <a:tabLst/>
              <a:defRPr/>
            </a:pPr>
            <a:fld id="{ABB9AADC-FCF9-4042-8512-87421FBE4EE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406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60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CB updated 04/03/2025.</a:t>
            </a:r>
            <a:br>
              <a:rPr lang="en-US"/>
            </a:br>
            <a:br>
              <a:rPr lang="en-US"/>
            </a:br>
            <a:r>
              <a:rPr lang="en-US"/>
              <a:t>Press clippings are unchanged. Foreign born calculations were based on most recent data (ACS 2023 1-year estimates) and are not updated. New consulate number used matching upcoming Global Houston ‘25, with language tweaked for accuracy. Ranking of Houston as no.3 largest consular corps removed because could not locate an up-to-date source.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9AADC-FCF9-4042-8512-87421FBE4E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489FF-5027-2E10-2BBB-30FB9447C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A4010-F079-1778-FEF4-5C3CE6198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B417D-E388-A07E-BBDB-166B43728D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BADBFF-A400-A127-C91F-BF9FE5FAE4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C6866A-09E4-4CE5-8DF6-0D8FEE7A91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1507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CF23A-C8AC-6D70-8807-FAAAEE8A2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812C2B-FF56-5E2F-DF4C-7030B1E44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CCD3B-647E-F82E-5D72-55B9393E43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7FB2897-E3D5-4941-A057-698D6A814A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9AADC-FCF9-4042-8512-87421FBE4E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361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FFA2-BC58-827A-41BC-556D3C615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0FCA6-6943-C792-DD9D-836183DEBD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ED8E2-6914-2B7C-B66F-9878FB605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0FDCD92-7144-D3BA-B9F6-3461809E62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9AADC-FCF9-4042-8512-87421FBE4EE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046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4" Type="http://schemas.openxmlformats.org/officeDocument/2006/relationships/image" Target="../media/image23.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5.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8" Type="http://schemas.openxmlformats.org/officeDocument/2006/relationships/slideMaster" Target="../slideMasters/slideMaster7.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25.emf"/><Relationship Id="rId4" Type="http://schemas.openxmlformats.org/officeDocument/2006/relationships/tags" Target="../tags/tag11.xml"/><Relationship Id="rId9" Type="http://schemas.openxmlformats.org/officeDocument/2006/relationships/oleObject" Target="../embeddings/oleObject1.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cGovern Centennial Garden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0" y="3573"/>
            <a:ext cx="12185650" cy="6854428"/>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706941"/>
            <a:ext cx="5639683" cy="1729409"/>
          </a:xfrm>
        </p:spPr>
        <p:txBody>
          <a:bodyPr anchor="b">
            <a:no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938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57A32366-62EB-9840-97B9-E107CDAFC5E8}"/>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65296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S. Capit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2" y="0"/>
            <a:ext cx="12185645"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E20E8B8-F101-070F-99D9-9C0174ABFA84}"/>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1717002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3" name="Picture 22" descr="A close up of a person&#10;&#10;Description automatically generated">
            <a:extLst>
              <a:ext uri="{FF2B5EF4-FFF2-40B4-BE49-F238E27FC236}">
                <a16:creationId xmlns:a16="http://schemas.microsoft.com/office/drawing/2014/main" id="{7F1F78CD-DB08-8247-843F-1E9A3100C797}"/>
              </a:ext>
            </a:extLst>
          </p:cNvPr>
          <p:cNvPicPr>
            <a:picLocks noChangeAspect="1"/>
          </p:cNvPicPr>
          <p:nvPr userDrawn="1"/>
        </p:nvPicPr>
        <p:blipFill>
          <a:blip r:embed="rId2"/>
          <a:stretch>
            <a:fillRect/>
          </a:stretch>
        </p:blipFill>
        <p:spPr>
          <a:xfrm>
            <a:off x="8991600" y="0"/>
            <a:ext cx="3200400" cy="6858000"/>
          </a:xfrm>
          <a:prstGeom prst="rect">
            <a:avLst/>
          </a:prstGeom>
        </p:spPr>
      </p:pic>
      <p:sp>
        <p:nvSpPr>
          <p:cNvPr id="16" name="Rectangle 15">
            <a:extLst>
              <a:ext uri="{FF2B5EF4-FFF2-40B4-BE49-F238E27FC236}">
                <a16:creationId xmlns:a16="http://schemas.microsoft.com/office/drawing/2014/main" id="{5E1CA5A4-12B5-1E4B-AECF-55AFACDAA568}"/>
              </a:ext>
            </a:extLst>
          </p:cNvPr>
          <p:cNvSpPr/>
          <p:nvPr userDrawn="1"/>
        </p:nvSpPr>
        <p:spPr>
          <a:xfrm>
            <a:off x="0" y="1699591"/>
            <a:ext cx="6351104" cy="3458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837386" cy="17294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837386" cy="96002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C1DE2CF-ABA6-9049-A574-39DACCB71199}"/>
              </a:ext>
            </a:extLst>
          </p:cNvPr>
          <p:cNvSpPr/>
          <p:nvPr userDrawn="1"/>
        </p:nvSpPr>
        <p:spPr>
          <a:xfrm>
            <a:off x="12095922" y="2133266"/>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view of a city&#10;&#10;Description automatically generated">
            <a:extLst>
              <a:ext uri="{FF2B5EF4-FFF2-40B4-BE49-F238E27FC236}">
                <a16:creationId xmlns:a16="http://schemas.microsoft.com/office/drawing/2014/main" id="{B4ED3E28-3D0C-194C-A943-B09026BC1E28}"/>
              </a:ext>
            </a:extLst>
          </p:cNvPr>
          <p:cNvPicPr>
            <a:picLocks noChangeAspect="1"/>
          </p:cNvPicPr>
          <p:nvPr userDrawn="1"/>
        </p:nvPicPr>
        <p:blipFill rotWithShape="1">
          <a:blip r:embed="rId3"/>
          <a:srcRect l="23698" t="10955" r="30340" b="1459"/>
          <a:stretch/>
        </p:blipFill>
        <p:spPr>
          <a:xfrm>
            <a:off x="6351104" y="560636"/>
            <a:ext cx="5124616" cy="5487542"/>
          </a:xfrm>
          <a:prstGeom prst="rect">
            <a:avLst/>
          </a:prstGeom>
        </p:spPr>
      </p:pic>
      <p:sp>
        <p:nvSpPr>
          <p:cNvPr id="4" name="Slide Number Placeholder 5">
            <a:extLst>
              <a:ext uri="{FF2B5EF4-FFF2-40B4-BE49-F238E27FC236}">
                <a16:creationId xmlns:a16="http://schemas.microsoft.com/office/drawing/2014/main" id="{2C27E404-A0A3-CD31-F295-3C6DAC86DE2F}"/>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9156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4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457A8-8664-BEEC-B0A1-FC72C2F9C0A5}"/>
              </a:ext>
            </a:extLst>
          </p:cNvPr>
          <p:cNvSpPr>
            <a:spLocks noGrp="1"/>
          </p:cNvSpPr>
          <p:nvPr>
            <p:ph type="dt" sz="half" idx="10"/>
          </p:nvPr>
        </p:nvSpPr>
        <p:spPr/>
        <p:txBody>
          <a:bodyPr/>
          <a:lstStyle/>
          <a:p>
            <a:fld id="{83B6972A-C8BD-4DB4-AE8D-D9D62B9A4BFC}" type="datetimeFigureOut">
              <a:rPr lang="en-US" smtClean="0"/>
              <a:t>9/15/2025</a:t>
            </a:fld>
            <a:endParaRPr lang="en-US"/>
          </a:p>
        </p:txBody>
      </p:sp>
      <p:sp>
        <p:nvSpPr>
          <p:cNvPr id="3" name="Footer Placeholder 2">
            <a:extLst>
              <a:ext uri="{FF2B5EF4-FFF2-40B4-BE49-F238E27FC236}">
                <a16:creationId xmlns:a16="http://schemas.microsoft.com/office/drawing/2014/main" id="{EF1A1540-7874-C9B5-B89A-208282BA6B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97161-9F4B-69FC-2EA4-51AC3DD65CC4}"/>
              </a:ext>
            </a:extLst>
          </p:cNvPr>
          <p:cNvSpPr>
            <a:spLocks noGrp="1"/>
          </p:cNvSpPr>
          <p:nvPr>
            <p:ph type="sldNum" sz="quarter" idx="12"/>
          </p:nvPr>
        </p:nvSpPr>
        <p:spPr/>
        <p:txBody>
          <a:bodyPr/>
          <a:lstStyle/>
          <a:p>
            <a:fld id="{DA681CD6-BC42-4104-8BC7-A6507B7178CC}" type="slidenum">
              <a:rPr lang="en-US" smtClean="0"/>
              <a:t>‹#›</a:t>
            </a:fld>
            <a:endParaRPr lang="en-US"/>
          </a:p>
        </p:txBody>
      </p:sp>
    </p:spTree>
    <p:extLst>
      <p:ext uri="{BB962C8B-B14F-4D97-AF65-F5344CB8AC3E}">
        <p14:creationId xmlns:p14="http://schemas.microsoft.com/office/powerpoint/2010/main" val="2424820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43BA-0936-3226-FFBB-9C2BE1171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38BF4-9DA5-74AC-E6FF-F23FC511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D3B37-92F1-D989-32DF-8AB4FBB4DD1A}"/>
              </a:ext>
            </a:extLst>
          </p:cNvPr>
          <p:cNvSpPr>
            <a:spLocks noGrp="1"/>
          </p:cNvSpPr>
          <p:nvPr>
            <p:ph type="dt" sz="half" idx="10"/>
          </p:nvPr>
        </p:nvSpPr>
        <p:spPr/>
        <p:txBody>
          <a:bodyPr/>
          <a:lstStyle/>
          <a:p>
            <a:fld id="{2CB4C598-6778-4E99-B3D9-FC288F9F3396}" type="datetimeFigureOut">
              <a:rPr lang="en-US" smtClean="0"/>
              <a:t>9/15/2025</a:t>
            </a:fld>
            <a:endParaRPr lang="en-US"/>
          </a:p>
        </p:txBody>
      </p:sp>
      <p:sp>
        <p:nvSpPr>
          <p:cNvPr id="5" name="Footer Placeholder 4">
            <a:extLst>
              <a:ext uri="{FF2B5EF4-FFF2-40B4-BE49-F238E27FC236}">
                <a16:creationId xmlns:a16="http://schemas.microsoft.com/office/drawing/2014/main" id="{9ECE6AFA-0F3A-56FE-3CCC-49EFCB510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1E4D2-994A-DBA9-C5C3-2D3FDE9308C9}"/>
              </a:ext>
            </a:extLst>
          </p:cNvPr>
          <p:cNvSpPr>
            <a:spLocks noGrp="1"/>
          </p:cNvSpPr>
          <p:nvPr>
            <p:ph type="sldNum" sz="quarter" idx="12"/>
          </p:nvPr>
        </p:nvSpPr>
        <p:spPr/>
        <p:txBody>
          <a:bodyPr/>
          <a:lstStyle/>
          <a:p>
            <a:fld id="{60EAB122-55CD-42B5-8D58-B0E0E07BF764}" type="slidenum">
              <a:rPr lang="en-US" smtClean="0"/>
              <a:t>‹#›</a:t>
            </a:fld>
            <a:endParaRPr lang="en-US"/>
          </a:p>
        </p:txBody>
      </p:sp>
    </p:spTree>
    <p:extLst>
      <p:ext uri="{BB962C8B-B14F-4D97-AF65-F5344CB8AC3E}">
        <p14:creationId xmlns:p14="http://schemas.microsoft.com/office/powerpoint/2010/main" val="220643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C3B8-F35E-AC5D-4D68-01D5DD4115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9CAA91-AE23-9400-8770-F29F16610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ED9FA9-1985-436B-B330-6342DB8958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6B0CDD-874E-49CE-D7D1-8623BF4C7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67D46-3DA0-2517-DD08-5521CC4CEC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8A7165-8E97-51C8-28B8-3624F5F76EF5}"/>
              </a:ext>
            </a:extLst>
          </p:cNvPr>
          <p:cNvSpPr>
            <a:spLocks noGrp="1"/>
          </p:cNvSpPr>
          <p:nvPr>
            <p:ph type="dt" sz="half" idx="10"/>
          </p:nvPr>
        </p:nvSpPr>
        <p:spPr/>
        <p:txBody>
          <a:bodyPr/>
          <a:lstStyle/>
          <a:p>
            <a:fld id="{68BCDDBE-AC8D-4BF0-8470-4FC65829F9FC}" type="datetime1">
              <a:rPr lang="en-US" smtClean="0"/>
              <a:t>9/15/2025</a:t>
            </a:fld>
            <a:endParaRPr lang="en-US"/>
          </a:p>
        </p:txBody>
      </p:sp>
      <p:sp>
        <p:nvSpPr>
          <p:cNvPr id="8" name="Footer Placeholder 7">
            <a:extLst>
              <a:ext uri="{FF2B5EF4-FFF2-40B4-BE49-F238E27FC236}">
                <a16:creationId xmlns:a16="http://schemas.microsoft.com/office/drawing/2014/main" id="{0A9C859A-0F2C-098B-CA93-140C83DE9C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86E641-6BE2-72E1-243F-9A9CB0667FD4}"/>
              </a:ext>
            </a:extLst>
          </p:cNvPr>
          <p:cNvSpPr>
            <a:spLocks noGrp="1"/>
          </p:cNvSpPr>
          <p:nvPr>
            <p:ph type="sldNum" sz="quarter" idx="12"/>
          </p:nvPr>
        </p:nvSpPr>
        <p:spPr/>
        <p:txBody>
          <a:bodyPr/>
          <a:lstStyle/>
          <a:p>
            <a:fld id="{DA681CD6-BC42-4104-8BC7-A6507B7178CC}" type="slidenum">
              <a:rPr lang="en-US" smtClean="0"/>
              <a:t>‹#›</a:t>
            </a:fld>
            <a:endParaRPr lang="en-US"/>
          </a:p>
        </p:txBody>
      </p:sp>
    </p:spTree>
    <p:extLst>
      <p:ext uri="{BB962C8B-B14F-4D97-AF65-F5344CB8AC3E}">
        <p14:creationId xmlns:p14="http://schemas.microsoft.com/office/powerpoint/2010/main" val="277925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descr="A group of people in a large building&#10;&#10;Description automatically generated">
            <a:extLst>
              <a:ext uri="{FF2B5EF4-FFF2-40B4-BE49-F238E27FC236}">
                <a16:creationId xmlns:a16="http://schemas.microsoft.com/office/drawing/2014/main" id="{DFF3FD53-40F3-FDFB-303B-96116D2559AD}"/>
              </a:ext>
            </a:extLst>
          </p:cNvPr>
          <p:cNvPicPr>
            <a:picLocks noChangeAspect="1"/>
          </p:cNvPicPr>
          <p:nvPr userDrawn="1"/>
        </p:nvPicPr>
        <p:blipFill rotWithShape="1">
          <a:blip r:embed="rId2" cstate="hqprint">
            <a:alphaModFix amt="72000"/>
            <a:extLst>
              <a:ext uri="{28A0092B-C50C-407E-A947-70E740481C1C}">
                <a14:useLocalDpi xmlns:a14="http://schemas.microsoft.com/office/drawing/2010/main"/>
              </a:ext>
            </a:extLst>
          </a:blip>
          <a:srcRect/>
          <a:stretch/>
        </p:blipFill>
        <p:spPr>
          <a:xfrm>
            <a:off x="9802" y="0"/>
            <a:ext cx="12177916" cy="6858000"/>
          </a:xfrm>
          <a:prstGeom prst="rect">
            <a:avLst/>
          </a:prstGeom>
        </p:spPr>
      </p:pic>
      <p:sp>
        <p:nvSpPr>
          <p:cNvPr id="8" name="Rectangle 7">
            <a:extLst>
              <a:ext uri="{FF2B5EF4-FFF2-40B4-BE49-F238E27FC236}">
                <a16:creationId xmlns:a16="http://schemas.microsoft.com/office/drawing/2014/main" id="{DB5FE870-4574-5AE5-2AED-ABF0DF5AA591}"/>
              </a:ext>
            </a:extLst>
          </p:cNvPr>
          <p:cNvSpPr/>
          <p:nvPr userDrawn="1"/>
        </p:nvSpPr>
        <p:spPr>
          <a:xfrm>
            <a:off x="-15654" y="0"/>
            <a:ext cx="12184266" cy="6858000"/>
          </a:xfrm>
          <a:prstGeom prst="rect">
            <a:avLst/>
          </a:prstGeom>
          <a:solidFill>
            <a:srgbClr val="034F7C">
              <a:alpha val="5521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2878" y="0"/>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solidFill>
                  <a:schemeClr val="bg1"/>
                </a:solidFill>
              </a:defRPr>
            </a:lvl1pPr>
            <a:lvl2pPr marL="685800" indent="-228600">
              <a:buClr>
                <a:srgbClr val="DFE6EB"/>
              </a:buClr>
              <a:buFont typeface="Arial" panose="020B0604020202020204" pitchFamily="34" charset="0"/>
              <a:buChar char="•"/>
              <a:defRPr>
                <a:solidFill>
                  <a:schemeClr val="bg1"/>
                </a:solidFill>
              </a:defRPr>
            </a:lvl2pPr>
            <a:lvl3pPr marL="1143000" indent="-228600">
              <a:buClr>
                <a:srgbClr val="DFE6EB"/>
              </a:buClr>
              <a:buFont typeface="Arial" panose="020B0604020202020204" pitchFamily="34" charset="0"/>
              <a:buChar char="•"/>
              <a:defRPr>
                <a:solidFill>
                  <a:schemeClr val="bg1"/>
                </a:solidFill>
              </a:defRPr>
            </a:lvl3pPr>
            <a:lvl4pPr marL="1600200" indent="-228600">
              <a:buClr>
                <a:srgbClr val="DFE6EB"/>
              </a:buClr>
              <a:buFont typeface="Arial" panose="020B0604020202020204" pitchFamily="34" charset="0"/>
              <a:buChar char="•"/>
              <a:defRPr>
                <a:solidFill>
                  <a:schemeClr val="bg1"/>
                </a:solidFill>
              </a:defRPr>
            </a:lvl4pPr>
            <a:lvl5pPr marL="2057400" indent="-228600">
              <a:buClr>
                <a:srgbClr val="DFE6EB"/>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1"/>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038601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descr="A tunnel shaped tunnel in a grassy hill&#10;&#10;Description automatically generated with medium confidence">
            <a:extLst>
              <a:ext uri="{FF2B5EF4-FFF2-40B4-BE49-F238E27FC236}">
                <a16:creationId xmlns:a16="http://schemas.microsoft.com/office/drawing/2014/main" id="{BF768DB2-FC7B-94B3-1DA8-31948B20C0CE}"/>
              </a:ext>
            </a:extLst>
          </p:cNvPr>
          <p:cNvPicPr>
            <a:picLocks noChangeAspect="1"/>
          </p:cNvPicPr>
          <p:nvPr userDrawn="1"/>
        </p:nvPicPr>
        <p:blipFill rotWithShape="1">
          <a:blip r:embed="rId2" cstate="hqprint">
            <a:alphaModFix amt="78000"/>
            <a:extLst>
              <a:ext uri="{28A0092B-C50C-407E-A947-70E740481C1C}">
                <a14:useLocalDpi xmlns:a14="http://schemas.microsoft.com/office/drawing/2010/main"/>
              </a:ext>
            </a:extLst>
          </a:blip>
          <a:srcRect/>
          <a:stretch/>
        </p:blipFill>
        <p:spPr>
          <a:xfrm>
            <a:off x="6351" y="0"/>
            <a:ext cx="12177915" cy="6858000"/>
          </a:xfrm>
          <a:prstGeom prst="rect">
            <a:avLst/>
          </a:prstGeom>
        </p:spPr>
      </p:pic>
      <p:sp>
        <p:nvSpPr>
          <p:cNvPr id="8" name="Rectangle 7">
            <a:extLst>
              <a:ext uri="{FF2B5EF4-FFF2-40B4-BE49-F238E27FC236}">
                <a16:creationId xmlns:a16="http://schemas.microsoft.com/office/drawing/2014/main" id="{512B559C-0F4D-4AC1-1DEE-01893BDC6DAA}"/>
              </a:ext>
            </a:extLst>
          </p:cNvPr>
          <p:cNvSpPr/>
          <p:nvPr userDrawn="1"/>
        </p:nvSpPr>
        <p:spPr>
          <a:xfrm>
            <a:off x="6351" y="2054"/>
            <a:ext cx="12192000" cy="6858000"/>
          </a:xfrm>
          <a:prstGeom prst="rect">
            <a:avLst/>
          </a:prstGeom>
          <a:solidFill>
            <a:srgbClr val="034F7C">
              <a:alpha val="474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19051" y="-2054"/>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solidFill>
                  <a:schemeClr val="bg2">
                    <a:lumMod val="20000"/>
                    <a:lumOff val="80000"/>
                  </a:schemeClr>
                </a:solidFill>
              </a:defRPr>
            </a:lvl1pPr>
            <a:lvl2pPr marL="685800" indent="-228600">
              <a:buClr>
                <a:srgbClr val="DFE6EB"/>
              </a:buClr>
              <a:buFont typeface="Arial" panose="020B0604020202020204" pitchFamily="34" charset="0"/>
              <a:buChar char="•"/>
              <a:defRPr>
                <a:solidFill>
                  <a:schemeClr val="bg2">
                    <a:lumMod val="20000"/>
                    <a:lumOff val="80000"/>
                  </a:schemeClr>
                </a:solidFill>
              </a:defRPr>
            </a:lvl2pPr>
            <a:lvl3pPr marL="1143000" indent="-228600">
              <a:buClr>
                <a:srgbClr val="DFE6EB"/>
              </a:buClr>
              <a:buFont typeface="Arial" panose="020B0604020202020204" pitchFamily="34" charset="0"/>
              <a:buChar char="•"/>
              <a:defRPr>
                <a:solidFill>
                  <a:schemeClr val="bg2">
                    <a:lumMod val="20000"/>
                    <a:lumOff val="80000"/>
                  </a:schemeClr>
                </a:solidFill>
              </a:defRPr>
            </a:lvl3pPr>
            <a:lvl4pPr marL="1600200" indent="-228600">
              <a:buClr>
                <a:srgbClr val="DFE6EB"/>
              </a:buClr>
              <a:buFont typeface="Arial" panose="020B0604020202020204" pitchFamily="34" charset="0"/>
              <a:buChar char="•"/>
              <a:defRPr>
                <a:solidFill>
                  <a:schemeClr val="bg2">
                    <a:lumMod val="20000"/>
                    <a:lumOff val="80000"/>
                  </a:schemeClr>
                </a:solidFill>
              </a:defRPr>
            </a:lvl4pPr>
            <a:lvl5pPr marL="2057400" indent="-228600">
              <a:buClr>
                <a:srgbClr val="DFE6EB"/>
              </a:buClr>
              <a:buFont typeface="Arial" panose="020B0604020202020204" pitchFamily="34" charset="0"/>
              <a:buChar char="•"/>
              <a:defRPr>
                <a:solidFill>
                  <a:schemeClr val="bg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2">
                    <a:lumMod val="20000"/>
                    <a:lumOff val="80000"/>
                  </a:schemeClr>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1413590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descr="A city skyline with trees and blue sky&#10;&#10;Description automatically generated">
            <a:extLst>
              <a:ext uri="{FF2B5EF4-FFF2-40B4-BE49-F238E27FC236}">
                <a16:creationId xmlns:a16="http://schemas.microsoft.com/office/drawing/2014/main" id="{7EC6C539-B447-8391-7BB7-D46568FC65EF}"/>
              </a:ext>
            </a:extLst>
          </p:cNvPr>
          <p:cNvPicPr>
            <a:picLocks noChangeAspect="1"/>
          </p:cNvPicPr>
          <p:nvPr userDrawn="1"/>
        </p:nvPicPr>
        <p:blipFill rotWithShape="1">
          <a:blip r:embed="rId2" cstate="hqprint">
            <a:alphaModFix amt="80000"/>
            <a:extLst>
              <a:ext uri="{28A0092B-C50C-407E-A947-70E740481C1C}">
                <a14:useLocalDpi xmlns:a14="http://schemas.microsoft.com/office/drawing/2010/main"/>
              </a:ext>
            </a:extLst>
          </a:blip>
          <a:srcRect/>
          <a:stretch/>
        </p:blipFill>
        <p:spPr>
          <a:xfrm>
            <a:off x="6350" y="0"/>
            <a:ext cx="12177916" cy="6858000"/>
          </a:xfrm>
          <a:prstGeom prst="rect">
            <a:avLst/>
          </a:prstGeom>
        </p:spPr>
      </p:pic>
      <p:sp>
        <p:nvSpPr>
          <p:cNvPr id="8" name="Rectangle 7">
            <a:extLst>
              <a:ext uri="{FF2B5EF4-FFF2-40B4-BE49-F238E27FC236}">
                <a16:creationId xmlns:a16="http://schemas.microsoft.com/office/drawing/2014/main" id="{6FDA2991-3755-47A4-7EE7-CD86D7849007}"/>
              </a:ext>
            </a:extLst>
          </p:cNvPr>
          <p:cNvSpPr/>
          <p:nvPr userDrawn="1"/>
        </p:nvSpPr>
        <p:spPr>
          <a:xfrm>
            <a:off x="7734" y="0"/>
            <a:ext cx="12184266" cy="6858000"/>
          </a:xfrm>
          <a:prstGeom prst="rect">
            <a:avLst/>
          </a:prstGeom>
          <a:solidFill>
            <a:srgbClr val="034F7C">
              <a:alpha val="277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11948" y="0"/>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2">
                    <a:lumMod val="20000"/>
                    <a:lumOff val="80000"/>
                  </a:schemeClr>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681621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Tree>
    <p:extLst>
      <p:ext uri="{BB962C8B-B14F-4D97-AF65-F5344CB8AC3E}">
        <p14:creationId xmlns:p14="http://schemas.microsoft.com/office/powerpoint/2010/main" val="348600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wntown Skyline from Discovery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3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92AD949F-D3C5-CF5D-1B88-F6CD8FDDD77E}"/>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692846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4" name="Content Placeholder 2">
            <a:extLst>
              <a:ext uri="{FF2B5EF4-FFF2-40B4-BE49-F238E27FC236}">
                <a16:creationId xmlns:a16="http://schemas.microsoft.com/office/drawing/2014/main" id="{D32EA04A-25E6-0EFE-BDD2-1136A8F97634}"/>
              </a:ext>
            </a:extLst>
          </p:cNvPr>
          <p:cNvSpPr>
            <a:spLocks noGrp="1"/>
          </p:cNvSpPr>
          <p:nvPr>
            <p:ph idx="14"/>
          </p:nvPr>
        </p:nvSpPr>
        <p:spPr>
          <a:xfrm>
            <a:off x="4200470"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86CD6D-A1AB-D114-4D18-4C46A9DC6524}"/>
              </a:ext>
            </a:extLst>
          </p:cNvPr>
          <p:cNvSpPr>
            <a:spLocks noGrp="1"/>
          </p:cNvSpPr>
          <p:nvPr>
            <p:ph idx="15"/>
          </p:nvPr>
        </p:nvSpPr>
        <p:spPr>
          <a:xfrm>
            <a:off x="8220656"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571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a:stretch>
            <a:fillRect/>
          </a:stretch>
        </p:blipFill>
        <p:spPr>
          <a:xfrm>
            <a:off x="6350" y="0"/>
            <a:ext cx="12179302" cy="6858000"/>
          </a:xfrm>
          <a:prstGeom prst="rect">
            <a:avLst/>
          </a:prstGeom>
        </p:spPr>
      </p:pic>
      <p:pic>
        <p:nvPicPr>
          <p:cNvPr id="14" name="Picture 13">
            <a:extLst>
              <a:ext uri="{FF2B5EF4-FFF2-40B4-BE49-F238E27FC236}">
                <a16:creationId xmlns:a16="http://schemas.microsoft.com/office/drawing/2014/main" id="{E963A306-A954-A7F1-09B6-1A9473B26B7C}"/>
              </a:ext>
            </a:extLst>
          </p:cNvPr>
          <p:cNvPicPr/>
          <p:nvPr userDrawn="1"/>
        </p:nvPicPr>
        <p:blipFill>
          <a:blip r:embed="rId3"/>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15" name="Content Placeholder 2">
            <a:extLst>
              <a:ext uri="{FF2B5EF4-FFF2-40B4-BE49-F238E27FC236}">
                <a16:creationId xmlns:a16="http://schemas.microsoft.com/office/drawing/2014/main" id="{BB8B14E4-73BA-4066-C672-C8261BFE78C3}"/>
              </a:ext>
            </a:extLst>
          </p:cNvPr>
          <p:cNvSpPr>
            <a:spLocks noGrp="1"/>
          </p:cNvSpPr>
          <p:nvPr>
            <p:ph idx="14"/>
          </p:nvPr>
        </p:nvSpPr>
        <p:spPr>
          <a:xfrm>
            <a:off x="6299729"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5826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318091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457A8-8664-BEEC-B0A1-FC72C2F9C0A5}"/>
              </a:ext>
            </a:extLst>
          </p:cNvPr>
          <p:cNvSpPr>
            <a:spLocks noGrp="1"/>
          </p:cNvSpPr>
          <p:nvPr>
            <p:ph type="dt" sz="half" idx="10"/>
          </p:nvPr>
        </p:nvSpPr>
        <p:spPr/>
        <p:txBody>
          <a:bodyPr/>
          <a:lstStyle/>
          <a:p>
            <a:fld id="{83B6972A-C8BD-4DB4-AE8D-D9D62B9A4BFC}" type="datetimeFigureOut">
              <a:rPr lang="en-US" smtClean="0"/>
              <a:t>9/15/2025</a:t>
            </a:fld>
            <a:endParaRPr lang="en-US"/>
          </a:p>
        </p:txBody>
      </p:sp>
      <p:sp>
        <p:nvSpPr>
          <p:cNvPr id="3" name="Footer Placeholder 2">
            <a:extLst>
              <a:ext uri="{FF2B5EF4-FFF2-40B4-BE49-F238E27FC236}">
                <a16:creationId xmlns:a16="http://schemas.microsoft.com/office/drawing/2014/main" id="{EF1A1540-7874-C9B5-B89A-208282BA6B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97161-9F4B-69FC-2EA4-51AC3DD65CC4}"/>
              </a:ext>
            </a:extLst>
          </p:cNvPr>
          <p:cNvSpPr>
            <a:spLocks noGrp="1"/>
          </p:cNvSpPr>
          <p:nvPr>
            <p:ph type="sldNum" sz="quarter" idx="12"/>
          </p:nvPr>
        </p:nvSpPr>
        <p:spPr/>
        <p:txBody>
          <a:bodyPr/>
          <a:lstStyle/>
          <a:p>
            <a:fld id="{DA681CD6-BC42-4104-8BC7-A6507B7178CC}" type="slidenum">
              <a:rPr lang="en-US" smtClean="0"/>
              <a:t>‹#›</a:t>
            </a:fld>
            <a:endParaRPr lang="en-US"/>
          </a:p>
        </p:txBody>
      </p:sp>
    </p:spTree>
    <p:extLst>
      <p:ext uri="{BB962C8B-B14F-4D97-AF65-F5344CB8AC3E}">
        <p14:creationId xmlns:p14="http://schemas.microsoft.com/office/powerpoint/2010/main" val="420349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7" name="Picture 6" descr="A group of people in a large building&#10;&#10;Description automatically generated">
            <a:extLst>
              <a:ext uri="{FF2B5EF4-FFF2-40B4-BE49-F238E27FC236}">
                <a16:creationId xmlns:a16="http://schemas.microsoft.com/office/drawing/2014/main" id="{DFF3FD53-40F3-FDFB-303B-96116D2559AD}"/>
              </a:ext>
            </a:extLst>
          </p:cNvPr>
          <p:cNvPicPr>
            <a:picLocks noChangeAspect="1"/>
          </p:cNvPicPr>
          <p:nvPr userDrawn="1"/>
        </p:nvPicPr>
        <p:blipFill rotWithShape="1">
          <a:blip r:embed="rId2" cstate="hqprint">
            <a:alphaModFix amt="72000"/>
            <a:extLst>
              <a:ext uri="{28A0092B-C50C-407E-A947-70E740481C1C}">
                <a14:useLocalDpi xmlns:a14="http://schemas.microsoft.com/office/drawing/2010/main"/>
              </a:ext>
            </a:extLst>
          </a:blip>
          <a:srcRect/>
          <a:stretch/>
        </p:blipFill>
        <p:spPr>
          <a:xfrm>
            <a:off x="9802" y="0"/>
            <a:ext cx="12177916" cy="6858000"/>
          </a:xfrm>
          <a:prstGeom prst="rect">
            <a:avLst/>
          </a:prstGeom>
        </p:spPr>
      </p:pic>
      <p:sp>
        <p:nvSpPr>
          <p:cNvPr id="8" name="Rectangle 7">
            <a:extLst>
              <a:ext uri="{FF2B5EF4-FFF2-40B4-BE49-F238E27FC236}">
                <a16:creationId xmlns:a16="http://schemas.microsoft.com/office/drawing/2014/main" id="{DB5FE870-4574-5AE5-2AED-ABF0DF5AA591}"/>
              </a:ext>
            </a:extLst>
          </p:cNvPr>
          <p:cNvSpPr/>
          <p:nvPr userDrawn="1"/>
        </p:nvSpPr>
        <p:spPr>
          <a:xfrm>
            <a:off x="-15654" y="0"/>
            <a:ext cx="12184266" cy="6858000"/>
          </a:xfrm>
          <a:prstGeom prst="rect">
            <a:avLst/>
          </a:prstGeom>
          <a:solidFill>
            <a:srgbClr val="034F7C">
              <a:alpha val="5521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2878" y="0"/>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solidFill>
                  <a:schemeClr val="bg1"/>
                </a:solidFill>
              </a:defRPr>
            </a:lvl1pPr>
            <a:lvl2pPr marL="685800" indent="-228600">
              <a:buClr>
                <a:srgbClr val="DFE6EB"/>
              </a:buClr>
              <a:buFont typeface="Arial" panose="020B0604020202020204" pitchFamily="34" charset="0"/>
              <a:buChar char="•"/>
              <a:defRPr>
                <a:solidFill>
                  <a:schemeClr val="bg1"/>
                </a:solidFill>
              </a:defRPr>
            </a:lvl2pPr>
            <a:lvl3pPr marL="1143000" indent="-228600">
              <a:buClr>
                <a:srgbClr val="DFE6EB"/>
              </a:buClr>
              <a:buFont typeface="Arial" panose="020B0604020202020204" pitchFamily="34" charset="0"/>
              <a:buChar char="•"/>
              <a:defRPr>
                <a:solidFill>
                  <a:schemeClr val="bg1"/>
                </a:solidFill>
              </a:defRPr>
            </a:lvl3pPr>
            <a:lvl4pPr marL="1600200" indent="-228600">
              <a:buClr>
                <a:srgbClr val="DFE6EB"/>
              </a:buClr>
              <a:buFont typeface="Arial" panose="020B0604020202020204" pitchFamily="34" charset="0"/>
              <a:buChar char="•"/>
              <a:defRPr>
                <a:solidFill>
                  <a:schemeClr val="bg1"/>
                </a:solidFill>
              </a:defRPr>
            </a:lvl4pPr>
            <a:lvl5pPr marL="2057400" indent="-228600">
              <a:buClr>
                <a:srgbClr val="DFE6EB"/>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1"/>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325189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7" name="Picture 6" descr="A tunnel shaped tunnel in a grassy hill&#10;&#10;Description automatically generated with medium confidence">
            <a:extLst>
              <a:ext uri="{FF2B5EF4-FFF2-40B4-BE49-F238E27FC236}">
                <a16:creationId xmlns:a16="http://schemas.microsoft.com/office/drawing/2014/main" id="{BF768DB2-FC7B-94B3-1DA8-31948B20C0CE}"/>
              </a:ext>
            </a:extLst>
          </p:cNvPr>
          <p:cNvPicPr>
            <a:picLocks noChangeAspect="1"/>
          </p:cNvPicPr>
          <p:nvPr userDrawn="1"/>
        </p:nvPicPr>
        <p:blipFill rotWithShape="1">
          <a:blip r:embed="rId2" cstate="hqprint">
            <a:alphaModFix amt="78000"/>
            <a:extLst>
              <a:ext uri="{28A0092B-C50C-407E-A947-70E740481C1C}">
                <a14:useLocalDpi xmlns:a14="http://schemas.microsoft.com/office/drawing/2010/main"/>
              </a:ext>
            </a:extLst>
          </a:blip>
          <a:srcRect/>
          <a:stretch/>
        </p:blipFill>
        <p:spPr>
          <a:xfrm>
            <a:off x="6351" y="0"/>
            <a:ext cx="12177915" cy="6858000"/>
          </a:xfrm>
          <a:prstGeom prst="rect">
            <a:avLst/>
          </a:prstGeom>
        </p:spPr>
      </p:pic>
      <p:sp>
        <p:nvSpPr>
          <p:cNvPr id="8" name="Rectangle 7">
            <a:extLst>
              <a:ext uri="{FF2B5EF4-FFF2-40B4-BE49-F238E27FC236}">
                <a16:creationId xmlns:a16="http://schemas.microsoft.com/office/drawing/2014/main" id="{512B559C-0F4D-4AC1-1DEE-01893BDC6DAA}"/>
              </a:ext>
            </a:extLst>
          </p:cNvPr>
          <p:cNvSpPr/>
          <p:nvPr userDrawn="1"/>
        </p:nvSpPr>
        <p:spPr>
          <a:xfrm>
            <a:off x="6351" y="2054"/>
            <a:ext cx="12192000" cy="6858000"/>
          </a:xfrm>
          <a:prstGeom prst="rect">
            <a:avLst/>
          </a:prstGeom>
          <a:solidFill>
            <a:srgbClr val="034F7C">
              <a:alpha val="474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19051" y="-2054"/>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solidFill>
                  <a:schemeClr val="bg2">
                    <a:lumMod val="20000"/>
                    <a:lumOff val="80000"/>
                  </a:schemeClr>
                </a:solidFill>
              </a:defRPr>
            </a:lvl1pPr>
            <a:lvl2pPr marL="685800" indent="-228600">
              <a:buClr>
                <a:srgbClr val="DFE6EB"/>
              </a:buClr>
              <a:buFont typeface="Arial" panose="020B0604020202020204" pitchFamily="34" charset="0"/>
              <a:buChar char="•"/>
              <a:defRPr>
                <a:solidFill>
                  <a:schemeClr val="bg2">
                    <a:lumMod val="20000"/>
                    <a:lumOff val="80000"/>
                  </a:schemeClr>
                </a:solidFill>
              </a:defRPr>
            </a:lvl2pPr>
            <a:lvl3pPr marL="1143000" indent="-228600">
              <a:buClr>
                <a:srgbClr val="DFE6EB"/>
              </a:buClr>
              <a:buFont typeface="Arial" panose="020B0604020202020204" pitchFamily="34" charset="0"/>
              <a:buChar char="•"/>
              <a:defRPr>
                <a:solidFill>
                  <a:schemeClr val="bg2">
                    <a:lumMod val="20000"/>
                    <a:lumOff val="80000"/>
                  </a:schemeClr>
                </a:solidFill>
              </a:defRPr>
            </a:lvl3pPr>
            <a:lvl4pPr marL="1600200" indent="-228600">
              <a:buClr>
                <a:srgbClr val="DFE6EB"/>
              </a:buClr>
              <a:buFont typeface="Arial" panose="020B0604020202020204" pitchFamily="34" charset="0"/>
              <a:buChar char="•"/>
              <a:defRPr>
                <a:solidFill>
                  <a:schemeClr val="bg2">
                    <a:lumMod val="20000"/>
                    <a:lumOff val="80000"/>
                  </a:schemeClr>
                </a:solidFill>
              </a:defRPr>
            </a:lvl4pPr>
            <a:lvl5pPr marL="2057400" indent="-228600">
              <a:buClr>
                <a:srgbClr val="DFE6EB"/>
              </a:buClr>
              <a:buFont typeface="Arial" panose="020B0604020202020204" pitchFamily="34" charset="0"/>
              <a:buChar char="•"/>
              <a:defRPr>
                <a:solidFill>
                  <a:schemeClr val="bg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2">
                    <a:lumMod val="20000"/>
                    <a:lumOff val="80000"/>
                  </a:schemeClr>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90349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7" name="Picture 6" descr="A city skyline with trees and blue sky&#10;&#10;Description automatically generated">
            <a:extLst>
              <a:ext uri="{FF2B5EF4-FFF2-40B4-BE49-F238E27FC236}">
                <a16:creationId xmlns:a16="http://schemas.microsoft.com/office/drawing/2014/main" id="{7EC6C539-B447-8391-7BB7-D46568FC65EF}"/>
              </a:ext>
            </a:extLst>
          </p:cNvPr>
          <p:cNvPicPr>
            <a:picLocks noChangeAspect="1"/>
          </p:cNvPicPr>
          <p:nvPr userDrawn="1"/>
        </p:nvPicPr>
        <p:blipFill rotWithShape="1">
          <a:blip r:embed="rId2" cstate="hqprint">
            <a:alphaModFix amt="80000"/>
            <a:extLst>
              <a:ext uri="{28A0092B-C50C-407E-A947-70E740481C1C}">
                <a14:useLocalDpi xmlns:a14="http://schemas.microsoft.com/office/drawing/2010/main"/>
              </a:ext>
            </a:extLst>
          </a:blip>
          <a:srcRect/>
          <a:stretch/>
        </p:blipFill>
        <p:spPr>
          <a:xfrm>
            <a:off x="6350" y="0"/>
            <a:ext cx="12177916" cy="6858000"/>
          </a:xfrm>
          <a:prstGeom prst="rect">
            <a:avLst/>
          </a:prstGeom>
        </p:spPr>
      </p:pic>
      <p:sp>
        <p:nvSpPr>
          <p:cNvPr id="8" name="Rectangle 7">
            <a:extLst>
              <a:ext uri="{FF2B5EF4-FFF2-40B4-BE49-F238E27FC236}">
                <a16:creationId xmlns:a16="http://schemas.microsoft.com/office/drawing/2014/main" id="{6FDA2991-3755-47A4-7EE7-CD86D7849007}"/>
              </a:ext>
            </a:extLst>
          </p:cNvPr>
          <p:cNvSpPr/>
          <p:nvPr userDrawn="1"/>
        </p:nvSpPr>
        <p:spPr>
          <a:xfrm>
            <a:off x="7734" y="0"/>
            <a:ext cx="12184266" cy="6858000"/>
          </a:xfrm>
          <a:prstGeom prst="rect">
            <a:avLst/>
          </a:prstGeom>
          <a:solidFill>
            <a:srgbClr val="034F7C">
              <a:alpha val="277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11948" y="0"/>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2">
                    <a:lumMod val="20000"/>
                    <a:lumOff val="80000"/>
                  </a:schemeClr>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579200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Tree>
    <p:extLst>
      <p:ext uri="{BB962C8B-B14F-4D97-AF65-F5344CB8AC3E}">
        <p14:creationId xmlns:p14="http://schemas.microsoft.com/office/powerpoint/2010/main" val="1928912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4" name="Content Placeholder 2">
            <a:extLst>
              <a:ext uri="{FF2B5EF4-FFF2-40B4-BE49-F238E27FC236}">
                <a16:creationId xmlns:a16="http://schemas.microsoft.com/office/drawing/2014/main" id="{D32EA04A-25E6-0EFE-BDD2-1136A8F97634}"/>
              </a:ext>
            </a:extLst>
          </p:cNvPr>
          <p:cNvSpPr>
            <a:spLocks noGrp="1"/>
          </p:cNvSpPr>
          <p:nvPr>
            <p:ph idx="14"/>
          </p:nvPr>
        </p:nvSpPr>
        <p:spPr>
          <a:xfrm>
            <a:off x="4200470"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86CD6D-A1AB-D114-4D18-4C46A9DC6524}"/>
              </a:ext>
            </a:extLst>
          </p:cNvPr>
          <p:cNvSpPr>
            <a:spLocks noGrp="1"/>
          </p:cNvSpPr>
          <p:nvPr>
            <p:ph idx="15"/>
          </p:nvPr>
        </p:nvSpPr>
        <p:spPr>
          <a:xfrm>
            <a:off x="8220656"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7925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a:stretch>
            <a:fillRect/>
          </a:stretch>
        </p:blipFill>
        <p:spPr>
          <a:xfrm>
            <a:off x="6350" y="0"/>
            <a:ext cx="12179302" cy="6858000"/>
          </a:xfrm>
          <a:prstGeom prst="rect">
            <a:avLst/>
          </a:prstGeom>
        </p:spPr>
      </p:pic>
      <p:pic>
        <p:nvPicPr>
          <p:cNvPr id="14" name="Picture 13">
            <a:extLst>
              <a:ext uri="{FF2B5EF4-FFF2-40B4-BE49-F238E27FC236}">
                <a16:creationId xmlns:a16="http://schemas.microsoft.com/office/drawing/2014/main" id="{E963A306-A954-A7F1-09B6-1A9473B26B7C}"/>
              </a:ext>
            </a:extLst>
          </p:cNvPr>
          <p:cNvPicPr/>
          <p:nvPr userDrawn="1"/>
        </p:nvPicPr>
        <p:blipFill>
          <a:blip r:embed="rId3"/>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15" name="Content Placeholder 2">
            <a:extLst>
              <a:ext uri="{FF2B5EF4-FFF2-40B4-BE49-F238E27FC236}">
                <a16:creationId xmlns:a16="http://schemas.microsoft.com/office/drawing/2014/main" id="{BB8B14E4-73BA-4066-C672-C8261BFE78C3}"/>
              </a:ext>
            </a:extLst>
          </p:cNvPr>
          <p:cNvSpPr>
            <a:spLocks noGrp="1"/>
          </p:cNvSpPr>
          <p:nvPr>
            <p:ph idx="14"/>
          </p:nvPr>
        </p:nvSpPr>
        <p:spPr>
          <a:xfrm>
            <a:off x="6299729"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4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ud Column Sculptur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43AC76F-A31D-7DEC-0E87-A6EBF86D5F7B}"/>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01259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573210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7" name="Picture 6" descr="A group of people in a large building&#10;&#10;Description automatically generated">
            <a:extLst>
              <a:ext uri="{FF2B5EF4-FFF2-40B4-BE49-F238E27FC236}">
                <a16:creationId xmlns:a16="http://schemas.microsoft.com/office/drawing/2014/main" id="{DFF3FD53-40F3-FDFB-303B-96116D2559AD}"/>
              </a:ext>
            </a:extLst>
          </p:cNvPr>
          <p:cNvPicPr>
            <a:picLocks noChangeAspect="1"/>
          </p:cNvPicPr>
          <p:nvPr userDrawn="1"/>
        </p:nvPicPr>
        <p:blipFill rotWithShape="1">
          <a:blip r:embed="rId2" cstate="hqprint">
            <a:alphaModFix amt="72000"/>
            <a:extLst>
              <a:ext uri="{28A0092B-C50C-407E-A947-70E740481C1C}">
                <a14:useLocalDpi xmlns:a14="http://schemas.microsoft.com/office/drawing/2010/main"/>
              </a:ext>
            </a:extLst>
          </a:blip>
          <a:srcRect/>
          <a:stretch/>
        </p:blipFill>
        <p:spPr>
          <a:xfrm>
            <a:off x="9802" y="0"/>
            <a:ext cx="12177916" cy="6858000"/>
          </a:xfrm>
          <a:prstGeom prst="rect">
            <a:avLst/>
          </a:prstGeom>
        </p:spPr>
      </p:pic>
      <p:sp>
        <p:nvSpPr>
          <p:cNvPr id="8" name="Rectangle 7">
            <a:extLst>
              <a:ext uri="{FF2B5EF4-FFF2-40B4-BE49-F238E27FC236}">
                <a16:creationId xmlns:a16="http://schemas.microsoft.com/office/drawing/2014/main" id="{DB5FE870-4574-5AE5-2AED-ABF0DF5AA591}"/>
              </a:ext>
            </a:extLst>
          </p:cNvPr>
          <p:cNvSpPr/>
          <p:nvPr userDrawn="1"/>
        </p:nvSpPr>
        <p:spPr>
          <a:xfrm>
            <a:off x="-15654" y="0"/>
            <a:ext cx="12184266" cy="6858000"/>
          </a:xfrm>
          <a:prstGeom prst="rect">
            <a:avLst/>
          </a:prstGeom>
          <a:solidFill>
            <a:srgbClr val="034F7C">
              <a:alpha val="5521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2878" y="0"/>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solidFill>
                  <a:schemeClr val="bg1"/>
                </a:solidFill>
              </a:defRPr>
            </a:lvl1pPr>
            <a:lvl2pPr marL="685800" indent="-228600">
              <a:buClr>
                <a:srgbClr val="DFE6EB"/>
              </a:buClr>
              <a:buFont typeface="Arial" panose="020B0604020202020204" pitchFamily="34" charset="0"/>
              <a:buChar char="•"/>
              <a:defRPr>
                <a:solidFill>
                  <a:schemeClr val="bg1"/>
                </a:solidFill>
              </a:defRPr>
            </a:lvl2pPr>
            <a:lvl3pPr marL="1143000" indent="-228600">
              <a:buClr>
                <a:srgbClr val="DFE6EB"/>
              </a:buClr>
              <a:buFont typeface="Arial" panose="020B0604020202020204" pitchFamily="34" charset="0"/>
              <a:buChar char="•"/>
              <a:defRPr>
                <a:solidFill>
                  <a:schemeClr val="bg1"/>
                </a:solidFill>
              </a:defRPr>
            </a:lvl3pPr>
            <a:lvl4pPr marL="1600200" indent="-228600">
              <a:buClr>
                <a:srgbClr val="DFE6EB"/>
              </a:buClr>
              <a:buFont typeface="Arial" panose="020B0604020202020204" pitchFamily="34" charset="0"/>
              <a:buChar char="•"/>
              <a:defRPr>
                <a:solidFill>
                  <a:schemeClr val="bg1"/>
                </a:solidFill>
              </a:defRPr>
            </a:lvl4pPr>
            <a:lvl5pPr marL="2057400" indent="-228600">
              <a:buClr>
                <a:srgbClr val="DFE6EB"/>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1"/>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1127958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7" name="Picture 6" descr="A tunnel shaped tunnel in a grassy hill&#10;&#10;Description automatically generated with medium confidence">
            <a:extLst>
              <a:ext uri="{FF2B5EF4-FFF2-40B4-BE49-F238E27FC236}">
                <a16:creationId xmlns:a16="http://schemas.microsoft.com/office/drawing/2014/main" id="{BF768DB2-FC7B-94B3-1DA8-31948B20C0CE}"/>
              </a:ext>
            </a:extLst>
          </p:cNvPr>
          <p:cNvPicPr>
            <a:picLocks noChangeAspect="1"/>
          </p:cNvPicPr>
          <p:nvPr userDrawn="1"/>
        </p:nvPicPr>
        <p:blipFill rotWithShape="1">
          <a:blip r:embed="rId2" cstate="hqprint">
            <a:alphaModFix amt="78000"/>
            <a:extLst>
              <a:ext uri="{28A0092B-C50C-407E-A947-70E740481C1C}">
                <a14:useLocalDpi xmlns:a14="http://schemas.microsoft.com/office/drawing/2010/main"/>
              </a:ext>
            </a:extLst>
          </a:blip>
          <a:srcRect/>
          <a:stretch/>
        </p:blipFill>
        <p:spPr>
          <a:xfrm>
            <a:off x="6351" y="0"/>
            <a:ext cx="12177915" cy="6858000"/>
          </a:xfrm>
          <a:prstGeom prst="rect">
            <a:avLst/>
          </a:prstGeom>
        </p:spPr>
      </p:pic>
      <p:sp>
        <p:nvSpPr>
          <p:cNvPr id="8" name="Rectangle 7">
            <a:extLst>
              <a:ext uri="{FF2B5EF4-FFF2-40B4-BE49-F238E27FC236}">
                <a16:creationId xmlns:a16="http://schemas.microsoft.com/office/drawing/2014/main" id="{512B559C-0F4D-4AC1-1DEE-01893BDC6DAA}"/>
              </a:ext>
            </a:extLst>
          </p:cNvPr>
          <p:cNvSpPr/>
          <p:nvPr userDrawn="1"/>
        </p:nvSpPr>
        <p:spPr>
          <a:xfrm>
            <a:off x="6351" y="2054"/>
            <a:ext cx="12192000" cy="6858000"/>
          </a:xfrm>
          <a:prstGeom prst="rect">
            <a:avLst/>
          </a:prstGeom>
          <a:solidFill>
            <a:srgbClr val="034F7C">
              <a:alpha val="474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19051" y="-2054"/>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solidFill>
                  <a:schemeClr val="bg2">
                    <a:lumMod val="20000"/>
                    <a:lumOff val="80000"/>
                  </a:schemeClr>
                </a:solidFill>
              </a:defRPr>
            </a:lvl1pPr>
            <a:lvl2pPr marL="685800" indent="-228600">
              <a:buClr>
                <a:srgbClr val="DFE6EB"/>
              </a:buClr>
              <a:buFont typeface="Arial" panose="020B0604020202020204" pitchFamily="34" charset="0"/>
              <a:buChar char="•"/>
              <a:defRPr>
                <a:solidFill>
                  <a:schemeClr val="bg2">
                    <a:lumMod val="20000"/>
                    <a:lumOff val="80000"/>
                  </a:schemeClr>
                </a:solidFill>
              </a:defRPr>
            </a:lvl2pPr>
            <a:lvl3pPr marL="1143000" indent="-228600">
              <a:buClr>
                <a:srgbClr val="DFE6EB"/>
              </a:buClr>
              <a:buFont typeface="Arial" panose="020B0604020202020204" pitchFamily="34" charset="0"/>
              <a:buChar char="•"/>
              <a:defRPr>
                <a:solidFill>
                  <a:schemeClr val="bg2">
                    <a:lumMod val="20000"/>
                    <a:lumOff val="80000"/>
                  </a:schemeClr>
                </a:solidFill>
              </a:defRPr>
            </a:lvl3pPr>
            <a:lvl4pPr marL="1600200" indent="-228600">
              <a:buClr>
                <a:srgbClr val="DFE6EB"/>
              </a:buClr>
              <a:buFont typeface="Arial" panose="020B0604020202020204" pitchFamily="34" charset="0"/>
              <a:buChar char="•"/>
              <a:defRPr>
                <a:solidFill>
                  <a:schemeClr val="bg2">
                    <a:lumMod val="20000"/>
                    <a:lumOff val="80000"/>
                  </a:schemeClr>
                </a:solidFill>
              </a:defRPr>
            </a:lvl4pPr>
            <a:lvl5pPr marL="2057400" indent="-228600">
              <a:buClr>
                <a:srgbClr val="DFE6EB"/>
              </a:buClr>
              <a:buFont typeface="Arial" panose="020B0604020202020204" pitchFamily="34" charset="0"/>
              <a:buChar char="•"/>
              <a:defRPr>
                <a:solidFill>
                  <a:schemeClr val="bg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2">
                    <a:lumMod val="20000"/>
                    <a:lumOff val="80000"/>
                  </a:schemeClr>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1694797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descr="A city skyline with trees and blue sky&#10;&#10;Description automatically generated">
            <a:extLst>
              <a:ext uri="{FF2B5EF4-FFF2-40B4-BE49-F238E27FC236}">
                <a16:creationId xmlns:a16="http://schemas.microsoft.com/office/drawing/2014/main" id="{7EC6C539-B447-8391-7BB7-D46568FC65EF}"/>
              </a:ext>
            </a:extLst>
          </p:cNvPr>
          <p:cNvPicPr>
            <a:picLocks noChangeAspect="1"/>
          </p:cNvPicPr>
          <p:nvPr userDrawn="1"/>
        </p:nvPicPr>
        <p:blipFill rotWithShape="1">
          <a:blip r:embed="rId2" cstate="hqprint">
            <a:alphaModFix amt="80000"/>
            <a:extLst>
              <a:ext uri="{28A0092B-C50C-407E-A947-70E740481C1C}">
                <a14:useLocalDpi xmlns:a14="http://schemas.microsoft.com/office/drawing/2010/main"/>
              </a:ext>
            </a:extLst>
          </a:blip>
          <a:srcRect/>
          <a:stretch/>
        </p:blipFill>
        <p:spPr>
          <a:xfrm>
            <a:off x="6350" y="0"/>
            <a:ext cx="12177916" cy="6858000"/>
          </a:xfrm>
          <a:prstGeom prst="rect">
            <a:avLst/>
          </a:prstGeom>
        </p:spPr>
      </p:pic>
      <p:sp>
        <p:nvSpPr>
          <p:cNvPr id="8" name="Rectangle 7">
            <a:extLst>
              <a:ext uri="{FF2B5EF4-FFF2-40B4-BE49-F238E27FC236}">
                <a16:creationId xmlns:a16="http://schemas.microsoft.com/office/drawing/2014/main" id="{6FDA2991-3755-47A4-7EE7-CD86D7849007}"/>
              </a:ext>
            </a:extLst>
          </p:cNvPr>
          <p:cNvSpPr/>
          <p:nvPr userDrawn="1"/>
        </p:nvSpPr>
        <p:spPr>
          <a:xfrm>
            <a:off x="7734" y="0"/>
            <a:ext cx="12184266" cy="6858000"/>
          </a:xfrm>
          <a:prstGeom prst="rect">
            <a:avLst/>
          </a:prstGeom>
          <a:solidFill>
            <a:srgbClr val="034F7C">
              <a:alpha val="2778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DD560F-F2C0-0F6A-00EA-33D0D87EBD60}"/>
              </a:ext>
            </a:extLst>
          </p:cNvPr>
          <p:cNvPicPr>
            <a:picLocks noChangeAspect="1"/>
          </p:cNvPicPr>
          <p:nvPr userDrawn="1"/>
        </p:nvPicPr>
        <p:blipFill>
          <a:blip r:embed="rId3"/>
          <a:srcRect/>
          <a:stretch/>
        </p:blipFill>
        <p:spPr>
          <a:xfrm>
            <a:off x="-11948" y="0"/>
            <a:ext cx="12179300" cy="6858000"/>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lvl1pPr>
              <a:defRPr>
                <a:solidFill>
                  <a:schemeClr val="bg2">
                    <a:lumMod val="20000"/>
                    <a:lumOff val="80000"/>
                  </a:schemeClr>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677885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Tree>
    <p:extLst>
      <p:ext uri="{BB962C8B-B14F-4D97-AF65-F5344CB8AC3E}">
        <p14:creationId xmlns:p14="http://schemas.microsoft.com/office/powerpoint/2010/main" val="1163761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4" name="Content Placeholder 2">
            <a:extLst>
              <a:ext uri="{FF2B5EF4-FFF2-40B4-BE49-F238E27FC236}">
                <a16:creationId xmlns:a16="http://schemas.microsoft.com/office/drawing/2014/main" id="{D32EA04A-25E6-0EFE-BDD2-1136A8F97634}"/>
              </a:ext>
            </a:extLst>
          </p:cNvPr>
          <p:cNvSpPr>
            <a:spLocks noGrp="1"/>
          </p:cNvSpPr>
          <p:nvPr>
            <p:ph idx="14"/>
          </p:nvPr>
        </p:nvSpPr>
        <p:spPr>
          <a:xfrm>
            <a:off x="4200470"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86CD6D-A1AB-D114-4D18-4C46A9DC6524}"/>
              </a:ext>
            </a:extLst>
          </p:cNvPr>
          <p:cNvSpPr>
            <a:spLocks noGrp="1"/>
          </p:cNvSpPr>
          <p:nvPr>
            <p:ph idx="15"/>
          </p:nvPr>
        </p:nvSpPr>
        <p:spPr>
          <a:xfrm>
            <a:off x="8220656"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358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14" name="Picture 13">
            <a:extLst>
              <a:ext uri="{FF2B5EF4-FFF2-40B4-BE49-F238E27FC236}">
                <a16:creationId xmlns:a16="http://schemas.microsoft.com/office/drawing/2014/main" id="{E963A306-A954-A7F1-09B6-1A9473B26B7C}"/>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15" name="Content Placeholder 2">
            <a:extLst>
              <a:ext uri="{FF2B5EF4-FFF2-40B4-BE49-F238E27FC236}">
                <a16:creationId xmlns:a16="http://schemas.microsoft.com/office/drawing/2014/main" id="{BB8B14E4-73BA-4066-C672-C8261BFE78C3}"/>
              </a:ext>
            </a:extLst>
          </p:cNvPr>
          <p:cNvSpPr>
            <a:spLocks noGrp="1"/>
          </p:cNvSpPr>
          <p:nvPr>
            <p:ph idx="14"/>
          </p:nvPr>
        </p:nvSpPr>
        <p:spPr>
          <a:xfrm>
            <a:off x="6299729"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8323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283693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112F-86C3-865D-7BDB-E76C0E4446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6B906-B80D-B277-9F02-ED159C9F5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680A9-7DD5-1081-E938-B5B28316AAAF}"/>
              </a:ext>
            </a:extLst>
          </p:cNvPr>
          <p:cNvSpPr>
            <a:spLocks noGrp="1"/>
          </p:cNvSpPr>
          <p:nvPr>
            <p:ph type="dt" sz="half" idx="10"/>
          </p:nvPr>
        </p:nvSpPr>
        <p:spPr/>
        <p:txBody>
          <a:bodyPr/>
          <a:lstStyle/>
          <a:p>
            <a:fld id="{BDE2A4C9-BB8B-4E8D-9B5D-8CFC38D3FE63}" type="datetimeFigureOut">
              <a:rPr lang="en-US" smtClean="0"/>
              <a:t>9/15/2025</a:t>
            </a:fld>
            <a:endParaRPr lang="en-US"/>
          </a:p>
        </p:txBody>
      </p:sp>
      <p:sp>
        <p:nvSpPr>
          <p:cNvPr id="5" name="Footer Placeholder 4">
            <a:extLst>
              <a:ext uri="{FF2B5EF4-FFF2-40B4-BE49-F238E27FC236}">
                <a16:creationId xmlns:a16="http://schemas.microsoft.com/office/drawing/2014/main" id="{BDCA30E5-FAD8-FAFF-EDB6-36A15FA65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C95CB-6C4C-DA85-6703-EA3A980B12A8}"/>
              </a:ext>
            </a:extLst>
          </p:cNvPr>
          <p:cNvSpPr>
            <a:spLocks noGrp="1"/>
          </p:cNvSpPr>
          <p:nvPr>
            <p:ph type="sldNum" sz="quarter" idx="12"/>
          </p:nvPr>
        </p:nvSpPr>
        <p:spPr/>
        <p:txBody>
          <a:bodyPr/>
          <a:lstStyle/>
          <a:p>
            <a:fld id="{727DA317-9D92-4394-81B4-D88CD99767A5}" type="slidenum">
              <a:rPr lang="en-US" smtClean="0"/>
              <a:t>‹#›</a:t>
            </a:fld>
            <a:endParaRPr lang="en-US"/>
          </a:p>
        </p:txBody>
      </p:sp>
    </p:spTree>
    <p:extLst>
      <p:ext uri="{BB962C8B-B14F-4D97-AF65-F5344CB8AC3E}">
        <p14:creationId xmlns:p14="http://schemas.microsoft.com/office/powerpoint/2010/main" val="406014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owntown Skyline from Discovery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3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92AD949F-D3C5-CF5D-1B88-F6CD8FDDD77E}"/>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484006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uston City Ha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3"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C83CAE4B-CA51-C9E7-9211-4AE98C5F6A3B}"/>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199618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Picture 22" descr="A close up of a person&#10;&#10;Description automatically generated">
            <a:extLst>
              <a:ext uri="{FF2B5EF4-FFF2-40B4-BE49-F238E27FC236}">
                <a16:creationId xmlns:a16="http://schemas.microsoft.com/office/drawing/2014/main" id="{7F1F78CD-DB08-8247-843F-1E9A3100C797}"/>
              </a:ext>
            </a:extLst>
          </p:cNvPr>
          <p:cNvPicPr>
            <a:picLocks noChangeAspect="1"/>
          </p:cNvPicPr>
          <p:nvPr userDrawn="1"/>
        </p:nvPicPr>
        <p:blipFill>
          <a:blip r:embed="rId2"/>
          <a:stretch>
            <a:fillRect/>
          </a:stretch>
        </p:blipFill>
        <p:spPr>
          <a:xfrm>
            <a:off x="8991600" y="0"/>
            <a:ext cx="3200400" cy="6858000"/>
          </a:xfrm>
          <a:prstGeom prst="rect">
            <a:avLst/>
          </a:prstGeom>
        </p:spPr>
      </p:pic>
      <p:sp>
        <p:nvSpPr>
          <p:cNvPr id="16" name="Rectangle 15">
            <a:extLst>
              <a:ext uri="{FF2B5EF4-FFF2-40B4-BE49-F238E27FC236}">
                <a16:creationId xmlns:a16="http://schemas.microsoft.com/office/drawing/2014/main" id="{5E1CA5A4-12B5-1E4B-AECF-55AFACDAA568}"/>
              </a:ext>
            </a:extLst>
          </p:cNvPr>
          <p:cNvSpPr/>
          <p:nvPr userDrawn="1"/>
        </p:nvSpPr>
        <p:spPr>
          <a:xfrm>
            <a:off x="0" y="1699591"/>
            <a:ext cx="6351104" cy="3458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837386" cy="17294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837386" cy="96002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C1DE2CF-ABA6-9049-A574-39DACCB71199}"/>
              </a:ext>
            </a:extLst>
          </p:cNvPr>
          <p:cNvSpPr/>
          <p:nvPr userDrawn="1"/>
        </p:nvSpPr>
        <p:spPr>
          <a:xfrm>
            <a:off x="12095922" y="2133266"/>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view of a city&#10;&#10;Description automatically generated">
            <a:extLst>
              <a:ext uri="{FF2B5EF4-FFF2-40B4-BE49-F238E27FC236}">
                <a16:creationId xmlns:a16="http://schemas.microsoft.com/office/drawing/2014/main" id="{B4ED3E28-3D0C-194C-A943-B09026BC1E28}"/>
              </a:ext>
            </a:extLst>
          </p:cNvPr>
          <p:cNvPicPr>
            <a:picLocks noChangeAspect="1"/>
          </p:cNvPicPr>
          <p:nvPr userDrawn="1"/>
        </p:nvPicPr>
        <p:blipFill rotWithShape="1">
          <a:blip r:embed="rId3"/>
          <a:srcRect l="23698" t="10955" r="30340" b="1459"/>
          <a:stretch/>
        </p:blipFill>
        <p:spPr>
          <a:xfrm>
            <a:off x="6351104" y="560636"/>
            <a:ext cx="5124616" cy="5487542"/>
          </a:xfrm>
          <a:prstGeom prst="rect">
            <a:avLst/>
          </a:prstGeom>
        </p:spPr>
      </p:pic>
    </p:spTree>
    <p:extLst>
      <p:ext uri="{BB962C8B-B14F-4D97-AF65-F5344CB8AC3E}">
        <p14:creationId xmlns:p14="http://schemas.microsoft.com/office/powerpoint/2010/main" val="3055722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3" name="Picture 22" descr="A close up of a person&#10;&#10;Description automatically generated">
            <a:extLst>
              <a:ext uri="{FF2B5EF4-FFF2-40B4-BE49-F238E27FC236}">
                <a16:creationId xmlns:a16="http://schemas.microsoft.com/office/drawing/2014/main" id="{7F1F78CD-DB08-8247-843F-1E9A3100C797}"/>
              </a:ext>
            </a:extLst>
          </p:cNvPr>
          <p:cNvPicPr>
            <a:picLocks noChangeAspect="1"/>
          </p:cNvPicPr>
          <p:nvPr userDrawn="1"/>
        </p:nvPicPr>
        <p:blipFill>
          <a:blip r:embed="rId2"/>
          <a:stretch>
            <a:fillRect/>
          </a:stretch>
        </p:blipFill>
        <p:spPr>
          <a:xfrm>
            <a:off x="8991600" y="0"/>
            <a:ext cx="3200400" cy="6858000"/>
          </a:xfrm>
          <a:prstGeom prst="rect">
            <a:avLst/>
          </a:prstGeom>
        </p:spPr>
      </p:pic>
      <p:sp>
        <p:nvSpPr>
          <p:cNvPr id="16" name="Rectangle 15">
            <a:extLst>
              <a:ext uri="{FF2B5EF4-FFF2-40B4-BE49-F238E27FC236}">
                <a16:creationId xmlns:a16="http://schemas.microsoft.com/office/drawing/2014/main" id="{5E1CA5A4-12B5-1E4B-AECF-55AFACDAA568}"/>
              </a:ext>
            </a:extLst>
          </p:cNvPr>
          <p:cNvSpPr/>
          <p:nvPr userDrawn="1"/>
        </p:nvSpPr>
        <p:spPr>
          <a:xfrm>
            <a:off x="0" y="1699591"/>
            <a:ext cx="6351104" cy="3458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837386" cy="17294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837386" cy="96002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C1DE2CF-ABA6-9049-A574-39DACCB71199}"/>
              </a:ext>
            </a:extLst>
          </p:cNvPr>
          <p:cNvSpPr/>
          <p:nvPr userDrawn="1"/>
        </p:nvSpPr>
        <p:spPr>
          <a:xfrm>
            <a:off x="12095922" y="2133266"/>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445F00E-F03B-414A-BA8F-15085A75F033}"/>
              </a:ext>
            </a:extLst>
          </p:cNvPr>
          <p:cNvSpPr>
            <a:spLocks noGrp="1"/>
          </p:cNvSpPr>
          <p:nvPr>
            <p:ph type="pic" sz="quarter" idx="10"/>
          </p:nvPr>
        </p:nvSpPr>
        <p:spPr>
          <a:xfrm>
            <a:off x="6351104" y="526467"/>
            <a:ext cx="5124616" cy="5487987"/>
          </a:xfrm>
        </p:spPr>
        <p:txBody>
          <a:bodyPr/>
          <a:lstStyle/>
          <a:p>
            <a:endParaRPr lang="en-US"/>
          </a:p>
        </p:txBody>
      </p:sp>
    </p:spTree>
    <p:extLst>
      <p:ext uri="{BB962C8B-B14F-4D97-AF65-F5344CB8AC3E}">
        <p14:creationId xmlns:p14="http://schemas.microsoft.com/office/powerpoint/2010/main" val="3130095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818861"/>
            <a:ext cx="11831432" cy="4358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685898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eatured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3699230" y="2020507"/>
            <a:ext cx="8311795" cy="4125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674409" y="2176897"/>
            <a:ext cx="2687638" cy="3279775"/>
          </a:xfrm>
        </p:spPr>
        <p:txBody>
          <a:bodyPr/>
          <a:lstStyle/>
          <a:p>
            <a:endParaRPr lang="en-US"/>
          </a:p>
        </p:txBody>
      </p:sp>
    </p:spTree>
    <p:extLst>
      <p:ext uri="{BB962C8B-B14F-4D97-AF65-F5344CB8AC3E}">
        <p14:creationId xmlns:p14="http://schemas.microsoft.com/office/powerpoint/2010/main" val="256628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97761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87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Tree>
    <p:extLst>
      <p:ext uri="{BB962C8B-B14F-4D97-AF65-F5344CB8AC3E}">
        <p14:creationId xmlns:p14="http://schemas.microsoft.com/office/powerpoint/2010/main" val="214730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23" name="Picture 22" descr="A close up of a person&#10;&#10;Description automatically generated">
            <a:extLst>
              <a:ext uri="{FF2B5EF4-FFF2-40B4-BE49-F238E27FC236}">
                <a16:creationId xmlns:a16="http://schemas.microsoft.com/office/drawing/2014/main" id="{7F1F78CD-DB08-8247-843F-1E9A3100C797}"/>
              </a:ext>
            </a:extLst>
          </p:cNvPr>
          <p:cNvPicPr>
            <a:picLocks noChangeAspect="1"/>
          </p:cNvPicPr>
          <p:nvPr userDrawn="1"/>
        </p:nvPicPr>
        <p:blipFill>
          <a:blip r:embed="rId2"/>
          <a:stretch>
            <a:fillRect/>
          </a:stretch>
        </p:blipFill>
        <p:spPr>
          <a:xfrm>
            <a:off x="8991600" y="0"/>
            <a:ext cx="3200400" cy="6858000"/>
          </a:xfrm>
          <a:prstGeom prst="rect">
            <a:avLst/>
          </a:prstGeom>
        </p:spPr>
      </p:pic>
      <p:sp>
        <p:nvSpPr>
          <p:cNvPr id="16" name="Rectangle 15">
            <a:extLst>
              <a:ext uri="{FF2B5EF4-FFF2-40B4-BE49-F238E27FC236}">
                <a16:creationId xmlns:a16="http://schemas.microsoft.com/office/drawing/2014/main" id="{5E1CA5A4-12B5-1E4B-AECF-55AFACDAA568}"/>
              </a:ext>
            </a:extLst>
          </p:cNvPr>
          <p:cNvSpPr/>
          <p:nvPr userDrawn="1"/>
        </p:nvSpPr>
        <p:spPr>
          <a:xfrm>
            <a:off x="0" y="1699591"/>
            <a:ext cx="6351104" cy="3458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837386" cy="17294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837386" cy="96002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C1DE2CF-ABA6-9049-A574-39DACCB71199}"/>
              </a:ext>
            </a:extLst>
          </p:cNvPr>
          <p:cNvSpPr/>
          <p:nvPr userDrawn="1"/>
        </p:nvSpPr>
        <p:spPr>
          <a:xfrm>
            <a:off x="12095922" y="2133266"/>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view of a city&#10;&#10;Description automatically generated">
            <a:extLst>
              <a:ext uri="{FF2B5EF4-FFF2-40B4-BE49-F238E27FC236}">
                <a16:creationId xmlns:a16="http://schemas.microsoft.com/office/drawing/2014/main" id="{7ACB3ECC-1553-0540-9579-E40E1EFB888A}"/>
              </a:ext>
            </a:extLst>
          </p:cNvPr>
          <p:cNvPicPr>
            <a:picLocks noChangeAspect="1"/>
          </p:cNvPicPr>
          <p:nvPr userDrawn="1"/>
        </p:nvPicPr>
        <p:blipFill rotWithShape="1">
          <a:blip r:embed="rId3"/>
          <a:srcRect l="26441" t="7539" r="28212" b="4747"/>
          <a:stretch/>
        </p:blipFill>
        <p:spPr>
          <a:xfrm>
            <a:off x="6351104" y="586409"/>
            <a:ext cx="5230575" cy="5685182"/>
          </a:xfrm>
          <a:prstGeom prst="rect">
            <a:avLst/>
          </a:prstGeom>
        </p:spPr>
      </p:pic>
    </p:spTree>
    <p:extLst>
      <p:ext uri="{BB962C8B-B14F-4D97-AF65-F5344CB8AC3E}">
        <p14:creationId xmlns:p14="http://schemas.microsoft.com/office/powerpoint/2010/main" val="209166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E1CA5A4-12B5-1E4B-AECF-55AFACDAA568}"/>
              </a:ext>
            </a:extLst>
          </p:cNvPr>
          <p:cNvSpPr/>
          <p:nvPr userDrawn="1"/>
        </p:nvSpPr>
        <p:spPr>
          <a:xfrm>
            <a:off x="0" y="6380921"/>
            <a:ext cx="12192000" cy="477079"/>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486770-1805-0942-ACBD-4F88B94116A3}"/>
              </a:ext>
            </a:extLst>
          </p:cNvPr>
          <p:cNvSpPr/>
          <p:nvPr userDrawn="1"/>
        </p:nvSpPr>
        <p:spPr>
          <a:xfrm rot="16200000">
            <a:off x="6047961" y="-1247695"/>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258418" y="477079"/>
            <a:ext cx="11675165" cy="874643"/>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258418" y="1524760"/>
            <a:ext cx="11675165" cy="57239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3E59C640-4841-054C-8154-E9078BBAB5DD}"/>
              </a:ext>
            </a:extLst>
          </p:cNvPr>
          <p:cNvPicPr>
            <a:picLocks noChangeAspect="1"/>
          </p:cNvPicPr>
          <p:nvPr userDrawn="1"/>
        </p:nvPicPr>
        <p:blipFill>
          <a:blip r:embed="rId2"/>
          <a:stretch>
            <a:fillRect/>
          </a:stretch>
        </p:blipFill>
        <p:spPr>
          <a:xfrm>
            <a:off x="180284" y="6505530"/>
            <a:ext cx="3069811" cy="215945"/>
          </a:xfrm>
          <a:prstGeom prst="rect">
            <a:avLst/>
          </a:prstGeom>
        </p:spPr>
      </p:pic>
      <p:pic>
        <p:nvPicPr>
          <p:cNvPr id="22" name="Picture 21">
            <a:extLst>
              <a:ext uri="{FF2B5EF4-FFF2-40B4-BE49-F238E27FC236}">
                <a16:creationId xmlns:a16="http://schemas.microsoft.com/office/drawing/2014/main" id="{EA32FA41-12F8-BD4C-9C28-ADC41BBCC622}"/>
              </a:ext>
            </a:extLst>
          </p:cNvPr>
          <p:cNvPicPr>
            <a:picLocks noChangeAspect="1"/>
          </p:cNvPicPr>
          <p:nvPr userDrawn="1"/>
        </p:nvPicPr>
        <p:blipFill>
          <a:blip r:embed="rId3"/>
          <a:stretch>
            <a:fillRect/>
          </a:stretch>
        </p:blipFill>
        <p:spPr>
          <a:xfrm>
            <a:off x="0" y="2500194"/>
            <a:ext cx="12192000" cy="508000"/>
          </a:xfrm>
          <a:prstGeom prst="rect">
            <a:avLst/>
          </a:prstGeom>
        </p:spPr>
      </p:pic>
      <p:pic>
        <p:nvPicPr>
          <p:cNvPr id="24" name="Picture 23" descr="A group of people in a park&#10;&#10;Description automatically generated">
            <a:extLst>
              <a:ext uri="{FF2B5EF4-FFF2-40B4-BE49-F238E27FC236}">
                <a16:creationId xmlns:a16="http://schemas.microsoft.com/office/drawing/2014/main" id="{32074ACC-44C6-154B-A51B-7876AED20101}"/>
              </a:ext>
            </a:extLst>
          </p:cNvPr>
          <p:cNvPicPr>
            <a:picLocks noChangeAspect="1"/>
          </p:cNvPicPr>
          <p:nvPr userDrawn="1"/>
        </p:nvPicPr>
        <p:blipFill rotWithShape="1">
          <a:blip r:embed="rId4"/>
          <a:srcRect t="41419" r="1870" b="17861"/>
          <a:stretch/>
        </p:blipFill>
        <p:spPr>
          <a:xfrm>
            <a:off x="0" y="3008193"/>
            <a:ext cx="12192000" cy="3372727"/>
          </a:xfrm>
          <a:prstGeom prst="rect">
            <a:avLst/>
          </a:prstGeom>
        </p:spPr>
      </p:pic>
    </p:spTree>
    <p:extLst>
      <p:ext uri="{BB962C8B-B14F-4D97-AF65-F5344CB8AC3E}">
        <p14:creationId xmlns:p14="http://schemas.microsoft.com/office/powerpoint/2010/main" val="2088312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818861"/>
            <a:ext cx="11831432" cy="4358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41207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wntown Main Street Marke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DF75DA64-B0CF-70BD-400F-90E29626F716}"/>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6211261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eatured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391045" y="2020507"/>
            <a:ext cx="6447257" cy="4125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1366224" y="2176897"/>
            <a:ext cx="2687638" cy="3279775"/>
          </a:xfrm>
        </p:spPr>
        <p:txBody>
          <a:bodyPr/>
          <a:lstStyle/>
          <a:p>
            <a:endParaRPr lang="en-US"/>
          </a:p>
        </p:txBody>
      </p:sp>
      <p:sp>
        <p:nvSpPr>
          <p:cNvPr id="10" name="Text Placeholder 4">
            <a:extLst>
              <a:ext uri="{FF2B5EF4-FFF2-40B4-BE49-F238E27FC236}">
                <a16:creationId xmlns:a16="http://schemas.microsoft.com/office/drawing/2014/main" id="{55530744-B4E8-B24F-AEFC-D03990D08191}"/>
              </a:ext>
            </a:extLst>
          </p:cNvPr>
          <p:cNvSpPr>
            <a:spLocks noGrp="1"/>
          </p:cNvSpPr>
          <p:nvPr>
            <p:ph type="body" sz="quarter" idx="15" hasCustomPrompt="1"/>
          </p:nvPr>
        </p:nvSpPr>
        <p:spPr>
          <a:xfrm rot="16200000">
            <a:off x="713873" y="3096596"/>
            <a:ext cx="1081670" cy="223033"/>
          </a:xfrm>
          <a:solidFill>
            <a:schemeClr val="tx1"/>
          </a:solidFill>
        </p:spPr>
        <p:txBody>
          <a:bodyPr>
            <a:noAutofit/>
          </a:bodyPr>
          <a:lstStyle>
            <a:lvl1pPr marL="0" indent="0" algn="ctr">
              <a:buNone/>
              <a:defRPr sz="1000" spc="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666772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2741558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descr="A picture containing man, large, riding, water&#10;&#10;Description automatically generated">
            <a:extLst>
              <a:ext uri="{FF2B5EF4-FFF2-40B4-BE49-F238E27FC236}">
                <a16:creationId xmlns:a16="http://schemas.microsoft.com/office/drawing/2014/main" id="{11FB82DC-ED27-D64D-AD00-42352D759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0290EE-FAA5-084C-B1BA-1F209EF62C20}"/>
              </a:ext>
            </a:extLst>
          </p:cNvPr>
          <p:cNvSpPr>
            <a:spLocks noGrp="1"/>
          </p:cNvSpPr>
          <p:nvPr>
            <p:ph type="title"/>
          </p:nvPr>
        </p:nvSpPr>
        <p:spPr>
          <a:xfrm>
            <a:off x="274530" y="371388"/>
            <a:ext cx="11642941" cy="5321691"/>
          </a:xfrm>
        </p:spPr>
        <p:txBody>
          <a:bodyPr/>
          <a:lstStyle>
            <a:lvl1pPr algn="ctr">
              <a:defRPr>
                <a:latin typeface="+mn-lt"/>
              </a:defRPr>
            </a:lvl1pPr>
          </a:lstStyle>
          <a:p>
            <a:r>
              <a:rPr lang="en-US"/>
              <a:t>Click to edit Master title style</a:t>
            </a:r>
          </a:p>
        </p:txBody>
      </p:sp>
      <p:sp>
        <p:nvSpPr>
          <p:cNvPr id="3" name="Slide Number Placeholder 2">
            <a:extLst>
              <a:ext uri="{FF2B5EF4-FFF2-40B4-BE49-F238E27FC236}">
                <a16:creationId xmlns:a16="http://schemas.microsoft.com/office/drawing/2014/main" id="{89218468-95A6-E247-A9D3-03614CE0453B}"/>
              </a:ext>
            </a:extLst>
          </p:cNvPr>
          <p:cNvSpPr>
            <a:spLocks noGrp="1"/>
          </p:cNvSpPr>
          <p:nvPr>
            <p:ph type="sldNum" sz="quarter" idx="10"/>
          </p:nvPr>
        </p:nvSpPr>
        <p:spPr/>
        <p:txBody>
          <a:bodyPr/>
          <a:lstStyle/>
          <a:p>
            <a:fld id="{FC03A8AE-1E6B-EA41-8F89-90F5A34912DF}" type="slidenum">
              <a:rPr lang="en-US" smtClean="0"/>
              <a:pPr/>
              <a:t>‹#›</a:t>
            </a:fld>
            <a:endParaRPr lang="en-US"/>
          </a:p>
        </p:txBody>
      </p:sp>
    </p:spTree>
    <p:extLst>
      <p:ext uri="{BB962C8B-B14F-4D97-AF65-F5344CB8AC3E}">
        <p14:creationId xmlns:p14="http://schemas.microsoft.com/office/powerpoint/2010/main" val="2061299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_section lab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606287" y="1818861"/>
            <a:ext cx="11405429" cy="4358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Text Placeholder 4">
            <a:extLst>
              <a:ext uri="{FF2B5EF4-FFF2-40B4-BE49-F238E27FC236}">
                <a16:creationId xmlns:a16="http://schemas.microsoft.com/office/drawing/2014/main" id="{24D869DC-7A57-F34B-963D-146D7399604A}"/>
              </a:ext>
            </a:extLst>
          </p:cNvPr>
          <p:cNvSpPr>
            <a:spLocks noGrp="1"/>
          </p:cNvSpPr>
          <p:nvPr>
            <p:ph type="body" sz="quarter" idx="14" hasCustomPrompt="1"/>
          </p:nvPr>
        </p:nvSpPr>
        <p:spPr>
          <a:xfrm rot="16200000">
            <a:off x="-1152518" y="3283458"/>
            <a:ext cx="2591468" cy="291084"/>
          </a:xfrm>
        </p:spPr>
        <p:txBody>
          <a:bodyPr>
            <a:noAutofit/>
          </a:bodyPr>
          <a:lstStyle>
            <a:lvl1pPr marL="0" indent="0" algn="ctr">
              <a:buNone/>
              <a:defRPr sz="1400" spc="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18304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42956"/>
            <a:ext cx="10972800" cy="482407"/>
          </a:xfrm>
        </p:spPr>
        <p:txBody>
          <a:bodyPr/>
          <a:lstStyle/>
          <a:p>
            <a:r>
              <a:rPr lang="en-US"/>
              <a:t>Click to edit Master title style</a:t>
            </a:r>
          </a:p>
        </p:txBody>
      </p:sp>
      <p:sp>
        <p:nvSpPr>
          <p:cNvPr id="3" name="Content Placeholder 2"/>
          <p:cNvSpPr>
            <a:spLocks noGrp="1"/>
          </p:cNvSpPr>
          <p:nvPr>
            <p:ph sz="half" idx="1"/>
          </p:nvPr>
        </p:nvSpPr>
        <p:spPr>
          <a:xfrm>
            <a:off x="609600" y="1965133"/>
            <a:ext cx="5384800" cy="42314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65132"/>
            <a:ext cx="5384800" cy="4231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3B961-D6D4-2C40-B003-626AB6BA68DD}" type="slidenum">
              <a:rPr lang="en-US" smtClean="0"/>
              <a:t>‹#›</a:t>
            </a:fld>
            <a:endParaRPr lang="en-US"/>
          </a:p>
        </p:txBody>
      </p:sp>
    </p:spTree>
    <p:extLst>
      <p:ext uri="{BB962C8B-B14F-4D97-AF65-F5344CB8AC3E}">
        <p14:creationId xmlns:p14="http://schemas.microsoft.com/office/powerpoint/2010/main" val="3953561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owntown Skyline from Discovery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3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4014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3" name="Picture 22" descr="A close up of a person&#10;&#10;Description automatically generated">
            <a:extLst>
              <a:ext uri="{FF2B5EF4-FFF2-40B4-BE49-F238E27FC236}">
                <a16:creationId xmlns:a16="http://schemas.microsoft.com/office/drawing/2014/main" id="{7F1F78CD-DB08-8247-843F-1E9A3100C797}"/>
              </a:ext>
            </a:extLst>
          </p:cNvPr>
          <p:cNvPicPr>
            <a:picLocks noChangeAspect="1"/>
          </p:cNvPicPr>
          <p:nvPr userDrawn="1"/>
        </p:nvPicPr>
        <p:blipFill>
          <a:blip r:embed="rId2"/>
          <a:stretch>
            <a:fillRect/>
          </a:stretch>
        </p:blipFill>
        <p:spPr>
          <a:xfrm>
            <a:off x="8991600" y="0"/>
            <a:ext cx="3200400" cy="6858000"/>
          </a:xfrm>
          <a:prstGeom prst="rect">
            <a:avLst/>
          </a:prstGeom>
        </p:spPr>
      </p:pic>
      <p:sp>
        <p:nvSpPr>
          <p:cNvPr id="16" name="Rectangle 15">
            <a:extLst>
              <a:ext uri="{FF2B5EF4-FFF2-40B4-BE49-F238E27FC236}">
                <a16:creationId xmlns:a16="http://schemas.microsoft.com/office/drawing/2014/main" id="{5E1CA5A4-12B5-1E4B-AECF-55AFACDAA568}"/>
              </a:ext>
            </a:extLst>
          </p:cNvPr>
          <p:cNvSpPr/>
          <p:nvPr userDrawn="1"/>
        </p:nvSpPr>
        <p:spPr>
          <a:xfrm>
            <a:off x="0" y="1699591"/>
            <a:ext cx="6351104" cy="3458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837386" cy="17294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837386" cy="96002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C1DE2CF-ABA6-9049-A574-39DACCB71199}"/>
              </a:ext>
            </a:extLst>
          </p:cNvPr>
          <p:cNvSpPr/>
          <p:nvPr userDrawn="1"/>
        </p:nvSpPr>
        <p:spPr>
          <a:xfrm>
            <a:off x="12095922" y="2133266"/>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view of a city&#10;&#10;Description automatically generated">
            <a:extLst>
              <a:ext uri="{FF2B5EF4-FFF2-40B4-BE49-F238E27FC236}">
                <a16:creationId xmlns:a16="http://schemas.microsoft.com/office/drawing/2014/main" id="{B4ED3E28-3D0C-194C-A943-B09026BC1E28}"/>
              </a:ext>
            </a:extLst>
          </p:cNvPr>
          <p:cNvPicPr>
            <a:picLocks noChangeAspect="1"/>
          </p:cNvPicPr>
          <p:nvPr userDrawn="1"/>
        </p:nvPicPr>
        <p:blipFill rotWithShape="1">
          <a:blip r:embed="rId3"/>
          <a:srcRect l="23698" t="10955" r="30340" b="1459"/>
          <a:stretch/>
        </p:blipFill>
        <p:spPr>
          <a:xfrm>
            <a:off x="6351104" y="560636"/>
            <a:ext cx="5124616" cy="5487542"/>
          </a:xfrm>
          <a:prstGeom prst="rect">
            <a:avLst/>
          </a:prstGeom>
        </p:spPr>
      </p:pic>
    </p:spTree>
    <p:extLst>
      <p:ext uri="{BB962C8B-B14F-4D97-AF65-F5344CB8AC3E}">
        <p14:creationId xmlns:p14="http://schemas.microsoft.com/office/powerpoint/2010/main" val="18263025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3" name="Picture 22" descr="A close up of a person&#10;&#10;Description automatically generated">
            <a:extLst>
              <a:ext uri="{FF2B5EF4-FFF2-40B4-BE49-F238E27FC236}">
                <a16:creationId xmlns:a16="http://schemas.microsoft.com/office/drawing/2014/main" id="{7F1F78CD-DB08-8247-843F-1E9A3100C797}"/>
              </a:ext>
            </a:extLst>
          </p:cNvPr>
          <p:cNvPicPr>
            <a:picLocks noChangeAspect="1"/>
          </p:cNvPicPr>
          <p:nvPr userDrawn="1"/>
        </p:nvPicPr>
        <p:blipFill>
          <a:blip r:embed="rId2"/>
          <a:stretch>
            <a:fillRect/>
          </a:stretch>
        </p:blipFill>
        <p:spPr>
          <a:xfrm>
            <a:off x="8991600" y="0"/>
            <a:ext cx="3200400" cy="6858000"/>
          </a:xfrm>
          <a:prstGeom prst="rect">
            <a:avLst/>
          </a:prstGeom>
        </p:spPr>
      </p:pic>
      <p:sp>
        <p:nvSpPr>
          <p:cNvPr id="16" name="Rectangle 15">
            <a:extLst>
              <a:ext uri="{FF2B5EF4-FFF2-40B4-BE49-F238E27FC236}">
                <a16:creationId xmlns:a16="http://schemas.microsoft.com/office/drawing/2014/main" id="{5E1CA5A4-12B5-1E4B-AECF-55AFACDAA568}"/>
              </a:ext>
            </a:extLst>
          </p:cNvPr>
          <p:cNvSpPr/>
          <p:nvPr userDrawn="1"/>
        </p:nvSpPr>
        <p:spPr>
          <a:xfrm>
            <a:off x="0" y="1699591"/>
            <a:ext cx="6351104" cy="3458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837386" cy="1729409"/>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837386" cy="96002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Rectangle 18">
            <a:extLst>
              <a:ext uri="{FF2B5EF4-FFF2-40B4-BE49-F238E27FC236}">
                <a16:creationId xmlns:a16="http://schemas.microsoft.com/office/drawing/2014/main" id="{4C1DE2CF-ABA6-9049-A574-39DACCB71199}"/>
              </a:ext>
            </a:extLst>
          </p:cNvPr>
          <p:cNvSpPr/>
          <p:nvPr userDrawn="1"/>
        </p:nvSpPr>
        <p:spPr>
          <a:xfrm>
            <a:off x="12095922" y="2133266"/>
            <a:ext cx="96078" cy="25914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445F00E-F03B-414A-BA8F-15085A75F033}"/>
              </a:ext>
            </a:extLst>
          </p:cNvPr>
          <p:cNvSpPr>
            <a:spLocks noGrp="1"/>
          </p:cNvSpPr>
          <p:nvPr>
            <p:ph type="pic" sz="quarter" idx="10"/>
          </p:nvPr>
        </p:nvSpPr>
        <p:spPr>
          <a:xfrm>
            <a:off x="6351104" y="526467"/>
            <a:ext cx="5124616" cy="5487987"/>
          </a:xfrm>
        </p:spPr>
        <p:txBody>
          <a:bodyPr/>
          <a:lstStyle/>
          <a:p>
            <a:endParaRPr lang="en-US"/>
          </a:p>
        </p:txBody>
      </p:sp>
    </p:spTree>
    <p:extLst>
      <p:ext uri="{BB962C8B-B14F-4D97-AF65-F5344CB8AC3E}">
        <p14:creationId xmlns:p14="http://schemas.microsoft.com/office/powerpoint/2010/main" val="3393616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featured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3699230" y="2020507"/>
            <a:ext cx="8311795" cy="4125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674409" y="2176897"/>
            <a:ext cx="2687638" cy="3279775"/>
          </a:xfrm>
        </p:spPr>
        <p:txBody>
          <a:bodyPr/>
          <a:lstStyle/>
          <a:p>
            <a:endParaRPr lang="en-US"/>
          </a:p>
        </p:txBody>
      </p:sp>
    </p:spTree>
    <p:extLst>
      <p:ext uri="{BB962C8B-B14F-4D97-AF65-F5344CB8AC3E}">
        <p14:creationId xmlns:p14="http://schemas.microsoft.com/office/powerpoint/2010/main" val="1627588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3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wntown Night Sky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1" y="3574"/>
            <a:ext cx="12185647" cy="6854426"/>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A72F3E4-EBE5-0A83-E4CE-AEEAA736382D}"/>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018596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43BA-0936-3226-FFBB-9C2BE1171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38BF4-9DA5-74AC-E6FF-F23FC511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D3B37-92F1-D989-32DF-8AB4FBB4DD1A}"/>
              </a:ext>
            </a:extLst>
          </p:cNvPr>
          <p:cNvSpPr>
            <a:spLocks noGrp="1"/>
          </p:cNvSpPr>
          <p:nvPr>
            <p:ph type="dt" sz="half" idx="10"/>
          </p:nvPr>
        </p:nvSpPr>
        <p:spPr/>
        <p:txBody>
          <a:bodyPr/>
          <a:lstStyle/>
          <a:p>
            <a:fld id="{2CB4C598-6778-4E99-B3D9-FC288F9F3396}" type="datetimeFigureOut">
              <a:rPr lang="en-US" smtClean="0"/>
              <a:t>9/15/2025</a:t>
            </a:fld>
            <a:endParaRPr lang="en-US"/>
          </a:p>
        </p:txBody>
      </p:sp>
      <p:sp>
        <p:nvSpPr>
          <p:cNvPr id="5" name="Footer Placeholder 4">
            <a:extLst>
              <a:ext uri="{FF2B5EF4-FFF2-40B4-BE49-F238E27FC236}">
                <a16:creationId xmlns:a16="http://schemas.microsoft.com/office/drawing/2014/main" id="{9ECE6AFA-0F3A-56FE-3CCC-49EFCB510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1E4D2-994A-DBA9-C5C3-2D3FDE9308C9}"/>
              </a:ext>
            </a:extLst>
          </p:cNvPr>
          <p:cNvSpPr>
            <a:spLocks noGrp="1"/>
          </p:cNvSpPr>
          <p:nvPr>
            <p:ph type="sldNum" sz="quarter" idx="12"/>
          </p:nvPr>
        </p:nvSpPr>
        <p:spPr/>
        <p:txBody>
          <a:bodyPr/>
          <a:lstStyle/>
          <a:p>
            <a:fld id="{60EAB122-55CD-42B5-8D58-B0E0E07BF764}" type="slidenum">
              <a:rPr lang="en-US" smtClean="0"/>
              <a:t>‹#›</a:t>
            </a:fld>
            <a:endParaRPr lang="en-US"/>
          </a:p>
        </p:txBody>
      </p:sp>
    </p:spTree>
    <p:extLst>
      <p:ext uri="{BB962C8B-B14F-4D97-AF65-F5344CB8AC3E}">
        <p14:creationId xmlns:p14="http://schemas.microsoft.com/office/powerpoint/2010/main" val="14918756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457A8-8664-BEEC-B0A1-FC72C2F9C0A5}"/>
              </a:ext>
            </a:extLst>
          </p:cNvPr>
          <p:cNvSpPr>
            <a:spLocks noGrp="1"/>
          </p:cNvSpPr>
          <p:nvPr>
            <p:ph type="dt" sz="half" idx="10"/>
          </p:nvPr>
        </p:nvSpPr>
        <p:spPr/>
        <p:txBody>
          <a:bodyPr/>
          <a:lstStyle/>
          <a:p>
            <a:fld id="{83B6972A-C8BD-4DB4-AE8D-D9D62B9A4BFC}" type="datetimeFigureOut">
              <a:rPr lang="en-US" smtClean="0"/>
              <a:t>9/15/2025</a:t>
            </a:fld>
            <a:endParaRPr lang="en-US"/>
          </a:p>
        </p:txBody>
      </p:sp>
      <p:sp>
        <p:nvSpPr>
          <p:cNvPr id="3" name="Footer Placeholder 2">
            <a:extLst>
              <a:ext uri="{FF2B5EF4-FFF2-40B4-BE49-F238E27FC236}">
                <a16:creationId xmlns:a16="http://schemas.microsoft.com/office/drawing/2014/main" id="{EF1A1540-7874-C9B5-B89A-208282BA6B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797161-9F4B-69FC-2EA4-51AC3DD65CC4}"/>
              </a:ext>
            </a:extLst>
          </p:cNvPr>
          <p:cNvSpPr>
            <a:spLocks noGrp="1"/>
          </p:cNvSpPr>
          <p:nvPr>
            <p:ph type="sldNum" sz="quarter" idx="12"/>
          </p:nvPr>
        </p:nvSpPr>
        <p:spPr/>
        <p:txBody>
          <a:bodyPr/>
          <a:lstStyle/>
          <a:p>
            <a:fld id="{DA681CD6-BC42-4104-8BC7-A6507B7178CC}" type="slidenum">
              <a:rPr lang="en-US" smtClean="0"/>
              <a:t>‹#›</a:t>
            </a:fld>
            <a:endParaRPr lang="en-US"/>
          </a:p>
        </p:txBody>
      </p:sp>
    </p:spTree>
    <p:extLst>
      <p:ext uri="{BB962C8B-B14F-4D97-AF65-F5344CB8AC3E}">
        <p14:creationId xmlns:p14="http://schemas.microsoft.com/office/powerpoint/2010/main" val="2522272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Tree>
    <p:extLst>
      <p:ext uri="{BB962C8B-B14F-4D97-AF65-F5344CB8AC3E}">
        <p14:creationId xmlns:p14="http://schemas.microsoft.com/office/powerpoint/2010/main" val="2097155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4" name="Content Placeholder 2">
            <a:extLst>
              <a:ext uri="{FF2B5EF4-FFF2-40B4-BE49-F238E27FC236}">
                <a16:creationId xmlns:a16="http://schemas.microsoft.com/office/drawing/2014/main" id="{D32EA04A-25E6-0EFE-BDD2-1136A8F97634}"/>
              </a:ext>
            </a:extLst>
          </p:cNvPr>
          <p:cNvSpPr>
            <a:spLocks noGrp="1"/>
          </p:cNvSpPr>
          <p:nvPr>
            <p:ph idx="14"/>
          </p:nvPr>
        </p:nvSpPr>
        <p:spPr>
          <a:xfrm>
            <a:off x="4200470"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86CD6D-A1AB-D114-4D18-4C46A9DC6524}"/>
              </a:ext>
            </a:extLst>
          </p:cNvPr>
          <p:cNvSpPr>
            <a:spLocks noGrp="1"/>
          </p:cNvSpPr>
          <p:nvPr>
            <p:ph idx="15"/>
          </p:nvPr>
        </p:nvSpPr>
        <p:spPr>
          <a:xfrm>
            <a:off x="8220656"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085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14" name="Picture 13">
            <a:extLst>
              <a:ext uri="{FF2B5EF4-FFF2-40B4-BE49-F238E27FC236}">
                <a16:creationId xmlns:a16="http://schemas.microsoft.com/office/drawing/2014/main" id="{E963A306-A954-A7F1-09B6-1A9473B26B7C}"/>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15" name="Content Placeholder 2">
            <a:extLst>
              <a:ext uri="{FF2B5EF4-FFF2-40B4-BE49-F238E27FC236}">
                <a16:creationId xmlns:a16="http://schemas.microsoft.com/office/drawing/2014/main" id="{BB8B14E4-73BA-4066-C672-C8261BFE78C3}"/>
              </a:ext>
            </a:extLst>
          </p:cNvPr>
          <p:cNvSpPr>
            <a:spLocks noGrp="1"/>
          </p:cNvSpPr>
          <p:nvPr>
            <p:ph idx="14"/>
          </p:nvPr>
        </p:nvSpPr>
        <p:spPr>
          <a:xfrm>
            <a:off x="6299729"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3730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9740711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43BA-0936-3226-FFBB-9C2BE1171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38BF4-9DA5-74AC-E6FF-F23FC511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D3B37-92F1-D989-32DF-8AB4FBB4DD1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ECE6AFA-0F3A-56FE-3CCC-49EFCB510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1E4D2-994A-DBA9-C5C3-2D3FDE9308C9}"/>
              </a:ext>
            </a:extLst>
          </p:cNvPr>
          <p:cNvSpPr>
            <a:spLocks noGrp="1"/>
          </p:cNvSpPr>
          <p:nvPr>
            <p:ph type="sldNum" sz="quarter" idx="12"/>
          </p:nvPr>
        </p:nvSpPr>
        <p:spPr/>
        <p:txBody>
          <a:bodyPr/>
          <a:lstStyle/>
          <a:p>
            <a:fld id="{60EAB122-55CD-42B5-8D58-B0E0E07BF764}" type="slidenum">
              <a:rPr lang="en-US" smtClean="0"/>
              <a:t>‹#›</a:t>
            </a:fld>
            <a:endParaRPr lang="en-US"/>
          </a:p>
        </p:txBody>
      </p:sp>
    </p:spTree>
    <p:extLst>
      <p:ext uri="{BB962C8B-B14F-4D97-AF65-F5344CB8AC3E}">
        <p14:creationId xmlns:p14="http://schemas.microsoft.com/office/powerpoint/2010/main" val="3705952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Calibri" panose="020F0502020204030204" pitchFamily="34" charset="0"/>
              <a:ea typeface="+mj-ea"/>
              <a:cs typeface="+mj-cs"/>
              <a:sym typeface="Calibri" panose="020F0502020204030204" pitchFamily="34" charset="0"/>
            </a:endParaRPr>
          </a:p>
        </p:txBody>
      </p:sp>
      <p:sp>
        <p:nvSpPr>
          <p:cNvPr id="16" name="Slide Number">
            <a:extLst>
              <a:ext uri="{FF2B5EF4-FFF2-40B4-BE49-F238E27FC236}">
                <a16:creationId xmlns:a16="http://schemas.microsoft.com/office/drawing/2014/main" id="{61F2873F-2351-44E2-BC1C-A0FAD2116022}"/>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0688"/>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48657EA-AF0A-4882-861E-6129AC9F9335}"/>
              </a:ext>
            </a:extLst>
          </p:cNvPr>
          <p:cNvSpPr txBox="1"/>
          <p:nvPr userDrawn="1">
            <p:custDataLst>
              <p:tags r:id="rId7"/>
            </p:custDataLst>
          </p:nvPr>
        </p:nvSpPr>
        <p:spPr>
          <a:xfrm>
            <a:off x="554735" y="6197857"/>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5963609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783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10577C-A274-938C-4334-079AE3D4C7FC}"/>
              </a:ext>
            </a:extLst>
          </p:cNvPr>
          <p:cNvSpPr>
            <a:spLocks noGrp="1"/>
          </p:cNvSpPr>
          <p:nvPr>
            <p:ph type="title"/>
          </p:nvPr>
        </p:nvSpPr>
        <p:spPr>
          <a:xfrm>
            <a:off x="170688" y="90805"/>
            <a:ext cx="11850624" cy="75958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E6BB1A-C925-DFD9-5F26-E10E7BB00FC5}"/>
              </a:ext>
            </a:extLst>
          </p:cNvPr>
          <p:cNvSpPr>
            <a:spLocks noGrp="1"/>
          </p:cNvSpPr>
          <p:nvPr>
            <p:ph idx="1" hasCustomPrompt="1"/>
          </p:nvPr>
        </p:nvSpPr>
        <p:spPr>
          <a:xfrm>
            <a:off x="170688" y="914400"/>
            <a:ext cx="11850624" cy="521208"/>
          </a:xfrm>
          <a:prstGeom prst="rect">
            <a:avLst/>
          </a:prstGeom>
        </p:spPr>
        <p:txBody>
          <a:bodyPr vert="horz" lIns="91440" tIns="45720" rIns="91440" bIns="45720" rtlCol="0">
            <a:normAutofit/>
          </a:bodyPr>
          <a:lstStyle>
            <a:lvl1pPr marL="0" indent="0">
              <a:buNone/>
              <a:defRPr sz="2400"/>
            </a:lvl1pPr>
          </a:lstStyle>
          <a:p>
            <a:pPr lvl="0"/>
            <a:r>
              <a:rPr lang="en-US"/>
              <a:t>Click to edit Master sub title style</a:t>
            </a:r>
          </a:p>
        </p:txBody>
      </p:sp>
    </p:spTree>
    <p:extLst>
      <p:ext uri="{BB962C8B-B14F-4D97-AF65-F5344CB8AC3E}">
        <p14:creationId xmlns:p14="http://schemas.microsoft.com/office/powerpoint/2010/main" val="3810875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overy Green Art Wal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2697" y="3573"/>
            <a:ext cx="12172956" cy="6854428"/>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E42C49B6-8C7D-67B4-D52B-9BCD92E19730}"/>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887380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3636007" y="1868107"/>
            <a:ext cx="4901622" cy="4488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8718605" y="1859561"/>
            <a:ext cx="3292419" cy="4488243"/>
          </a:xfrm>
        </p:spPr>
        <p:txBody>
          <a:bodyPr/>
          <a:lstStyle/>
          <a:p>
            <a:r>
              <a:rPr lang="en-US"/>
              <a:t>Click icon to add picture</a:t>
            </a:r>
          </a:p>
        </p:txBody>
      </p:sp>
      <p:sp>
        <p:nvSpPr>
          <p:cNvPr id="4" name="Picture Placeholder 4">
            <a:extLst>
              <a:ext uri="{FF2B5EF4-FFF2-40B4-BE49-F238E27FC236}">
                <a16:creationId xmlns:a16="http://schemas.microsoft.com/office/drawing/2014/main" id="{ED85A63E-F3D0-73D2-BE26-93073BCBA42E}"/>
              </a:ext>
            </a:extLst>
          </p:cNvPr>
          <p:cNvSpPr>
            <a:spLocks noGrp="1"/>
          </p:cNvSpPr>
          <p:nvPr>
            <p:ph type="pic" sz="quarter" idx="15"/>
          </p:nvPr>
        </p:nvSpPr>
        <p:spPr>
          <a:xfrm>
            <a:off x="174969" y="1859561"/>
            <a:ext cx="3292419" cy="4488243"/>
          </a:xfrm>
        </p:spPr>
        <p:txBody>
          <a:bodyPr/>
          <a:lstStyle/>
          <a:p>
            <a:r>
              <a:rPr lang="en-US"/>
              <a:t>Click icon to add picture</a:t>
            </a:r>
          </a:p>
        </p:txBody>
      </p:sp>
      <p:pic>
        <p:nvPicPr>
          <p:cNvPr id="10" name="Picture 9">
            <a:extLst>
              <a:ext uri="{FF2B5EF4-FFF2-40B4-BE49-F238E27FC236}">
                <a16:creationId xmlns:a16="http://schemas.microsoft.com/office/drawing/2014/main" id="{502E5664-92DD-6D84-0091-27F555952CC7}"/>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9" name="Picture 8">
            <a:extLst>
              <a:ext uri="{FF2B5EF4-FFF2-40B4-BE49-F238E27FC236}">
                <a16:creationId xmlns:a16="http://schemas.microsoft.com/office/drawing/2014/main" id="{BEC17FB4-2AB6-3391-2AC0-250FDE51D638}"/>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1784247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7097045" y="1632502"/>
            <a:ext cx="4901622" cy="4732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3636007" y="1623956"/>
            <a:ext cx="3292419" cy="4732394"/>
          </a:xfrm>
        </p:spPr>
        <p:txBody>
          <a:bodyPr/>
          <a:lstStyle/>
          <a:p>
            <a:r>
              <a:rPr lang="en-US"/>
              <a:t>Click icon to add picture</a:t>
            </a:r>
          </a:p>
        </p:txBody>
      </p:sp>
      <p:sp>
        <p:nvSpPr>
          <p:cNvPr id="4" name="Picture Placeholder 4">
            <a:extLst>
              <a:ext uri="{FF2B5EF4-FFF2-40B4-BE49-F238E27FC236}">
                <a16:creationId xmlns:a16="http://schemas.microsoft.com/office/drawing/2014/main" id="{ED85A63E-F3D0-73D2-BE26-93073BCBA42E}"/>
              </a:ext>
            </a:extLst>
          </p:cNvPr>
          <p:cNvSpPr>
            <a:spLocks noGrp="1"/>
          </p:cNvSpPr>
          <p:nvPr>
            <p:ph type="pic" sz="quarter" idx="15"/>
          </p:nvPr>
        </p:nvSpPr>
        <p:spPr>
          <a:xfrm>
            <a:off x="174969" y="1623956"/>
            <a:ext cx="3292419" cy="4732394"/>
          </a:xfrm>
        </p:spPr>
        <p:txBody>
          <a:bodyPr/>
          <a:lstStyle/>
          <a:p>
            <a:r>
              <a:rPr lang="en-US"/>
              <a:t>Click icon to add picture</a:t>
            </a:r>
          </a:p>
        </p:txBody>
      </p:sp>
      <p:pic>
        <p:nvPicPr>
          <p:cNvPr id="10" name="Picture 9">
            <a:extLst>
              <a:ext uri="{FF2B5EF4-FFF2-40B4-BE49-F238E27FC236}">
                <a16:creationId xmlns:a16="http://schemas.microsoft.com/office/drawing/2014/main" id="{64354355-7E05-EDF3-331A-12C879A4903A}"/>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9" name="Picture 8">
            <a:extLst>
              <a:ext uri="{FF2B5EF4-FFF2-40B4-BE49-F238E27FC236}">
                <a16:creationId xmlns:a16="http://schemas.microsoft.com/office/drawing/2014/main" id="{2E12767C-7C39-CF28-D3F2-7E8023204BC5}"/>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3729930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7097045" y="1591409"/>
            <a:ext cx="4901622" cy="4747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3636007" y="1591410"/>
            <a:ext cx="3292419" cy="2292439"/>
          </a:xfrm>
        </p:spPr>
        <p:txBody>
          <a:bodyPr/>
          <a:lstStyle/>
          <a:p>
            <a:r>
              <a:rPr lang="en-US"/>
              <a:t>Click icon to add picture</a:t>
            </a:r>
          </a:p>
        </p:txBody>
      </p:sp>
      <p:sp>
        <p:nvSpPr>
          <p:cNvPr id="4" name="Picture Placeholder 4">
            <a:extLst>
              <a:ext uri="{FF2B5EF4-FFF2-40B4-BE49-F238E27FC236}">
                <a16:creationId xmlns:a16="http://schemas.microsoft.com/office/drawing/2014/main" id="{ED85A63E-F3D0-73D2-BE26-93073BCBA42E}"/>
              </a:ext>
            </a:extLst>
          </p:cNvPr>
          <p:cNvSpPr>
            <a:spLocks noGrp="1"/>
          </p:cNvSpPr>
          <p:nvPr>
            <p:ph type="pic" sz="quarter" idx="15"/>
          </p:nvPr>
        </p:nvSpPr>
        <p:spPr>
          <a:xfrm>
            <a:off x="174969" y="1591410"/>
            <a:ext cx="3292419" cy="2292440"/>
          </a:xfrm>
        </p:spPr>
        <p:txBody>
          <a:bodyPr/>
          <a:lstStyle/>
          <a:p>
            <a:r>
              <a:rPr lang="en-US"/>
              <a:t>Click icon to add picture</a:t>
            </a:r>
          </a:p>
        </p:txBody>
      </p:sp>
      <p:sp>
        <p:nvSpPr>
          <p:cNvPr id="9" name="Picture Placeholder 4">
            <a:extLst>
              <a:ext uri="{FF2B5EF4-FFF2-40B4-BE49-F238E27FC236}">
                <a16:creationId xmlns:a16="http://schemas.microsoft.com/office/drawing/2014/main" id="{899BAC0B-B726-BD36-03CB-14F46324A45D}"/>
              </a:ext>
            </a:extLst>
          </p:cNvPr>
          <p:cNvSpPr>
            <a:spLocks noGrp="1"/>
          </p:cNvSpPr>
          <p:nvPr>
            <p:ph type="pic" sz="quarter" idx="16"/>
          </p:nvPr>
        </p:nvSpPr>
        <p:spPr>
          <a:xfrm>
            <a:off x="3636007" y="4046899"/>
            <a:ext cx="3292419" cy="2292439"/>
          </a:xfrm>
        </p:spPr>
        <p:txBody>
          <a:bodyPr/>
          <a:lstStyle/>
          <a:p>
            <a:r>
              <a:rPr lang="en-US"/>
              <a:t>Click icon to add picture</a:t>
            </a:r>
          </a:p>
        </p:txBody>
      </p:sp>
      <p:sp>
        <p:nvSpPr>
          <p:cNvPr id="10" name="Picture Placeholder 4">
            <a:extLst>
              <a:ext uri="{FF2B5EF4-FFF2-40B4-BE49-F238E27FC236}">
                <a16:creationId xmlns:a16="http://schemas.microsoft.com/office/drawing/2014/main" id="{9144A16C-491A-5751-CE17-31B4C2D62F42}"/>
              </a:ext>
            </a:extLst>
          </p:cNvPr>
          <p:cNvSpPr>
            <a:spLocks noGrp="1"/>
          </p:cNvSpPr>
          <p:nvPr>
            <p:ph type="pic" sz="quarter" idx="17"/>
          </p:nvPr>
        </p:nvSpPr>
        <p:spPr>
          <a:xfrm>
            <a:off x="174969" y="4046900"/>
            <a:ext cx="3292419" cy="2292440"/>
          </a:xfrm>
        </p:spPr>
        <p:txBody>
          <a:bodyPr/>
          <a:lstStyle/>
          <a:p>
            <a:r>
              <a:rPr lang="en-US"/>
              <a:t>Click icon to add picture</a:t>
            </a:r>
          </a:p>
        </p:txBody>
      </p:sp>
      <p:pic>
        <p:nvPicPr>
          <p:cNvPr id="12" name="Picture 11">
            <a:extLst>
              <a:ext uri="{FF2B5EF4-FFF2-40B4-BE49-F238E27FC236}">
                <a16:creationId xmlns:a16="http://schemas.microsoft.com/office/drawing/2014/main" id="{E2D7E147-3DB7-7DD2-E30D-5A6C0560D2BB}"/>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7" name="Picture 6">
            <a:extLst>
              <a:ext uri="{FF2B5EF4-FFF2-40B4-BE49-F238E27FC236}">
                <a16:creationId xmlns:a16="http://schemas.microsoft.com/office/drawing/2014/main" id="{23A1CACC-C34C-2FA0-8035-AA6B61366D3F}"/>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1654032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98673" y="1868107"/>
            <a:ext cx="6580195" cy="4488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7048613" y="1859561"/>
            <a:ext cx="4962411" cy="4488243"/>
          </a:xfrm>
        </p:spPr>
        <p:txBody>
          <a:bodyPr/>
          <a:lstStyle/>
          <a:p>
            <a:r>
              <a:rPr lang="en-US"/>
              <a:t>Click icon to add picture</a:t>
            </a:r>
          </a:p>
        </p:txBody>
      </p:sp>
      <p:pic>
        <p:nvPicPr>
          <p:cNvPr id="9" name="Picture 8">
            <a:extLst>
              <a:ext uri="{FF2B5EF4-FFF2-40B4-BE49-F238E27FC236}">
                <a16:creationId xmlns:a16="http://schemas.microsoft.com/office/drawing/2014/main" id="{EF01B5C6-51CC-B5DB-B7BB-B44C35472C56}"/>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4" name="Picture 3">
            <a:extLst>
              <a:ext uri="{FF2B5EF4-FFF2-40B4-BE49-F238E27FC236}">
                <a16:creationId xmlns:a16="http://schemas.microsoft.com/office/drawing/2014/main" id="{752736BB-7D70-2DB8-D71C-AC1EC13E66AB}"/>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21789728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eatured Per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5654838" y="1868107"/>
            <a:ext cx="5002824" cy="4125139"/>
          </a:xfrm>
        </p:spPr>
        <p:txBody>
          <a:bodyPr/>
          <a:lstStyle>
            <a:lvl1pPr marL="0" indent="0">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1516715" y="2040582"/>
            <a:ext cx="3793839" cy="3791618"/>
          </a:xfrm>
          <a:prstGeom prst="ellipse">
            <a:avLst/>
          </a:prstGeom>
        </p:spPr>
        <p:txBody>
          <a:bodyPr/>
          <a:lstStyle/>
          <a:p>
            <a:r>
              <a:rPr lang="en-US"/>
              <a:t>Click icon to add picture</a:t>
            </a:r>
          </a:p>
        </p:txBody>
      </p:sp>
      <p:pic>
        <p:nvPicPr>
          <p:cNvPr id="9" name="Picture 8">
            <a:extLst>
              <a:ext uri="{FF2B5EF4-FFF2-40B4-BE49-F238E27FC236}">
                <a16:creationId xmlns:a16="http://schemas.microsoft.com/office/drawing/2014/main" id="{4343171E-7910-E74C-BF07-E036F7192C03}"/>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4" name="Picture 3">
            <a:extLst>
              <a:ext uri="{FF2B5EF4-FFF2-40B4-BE49-F238E27FC236}">
                <a16:creationId xmlns:a16="http://schemas.microsoft.com/office/drawing/2014/main" id="{8C1E3278-50C4-79E1-3F8B-C5168A476961}"/>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2839665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eatured Person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5" name="Picture Placeholder 4">
            <a:extLst>
              <a:ext uri="{FF2B5EF4-FFF2-40B4-BE49-F238E27FC236}">
                <a16:creationId xmlns:a16="http://schemas.microsoft.com/office/drawing/2014/main" id="{F8A588F4-3091-F24F-BE82-8B66D9876488}"/>
              </a:ext>
            </a:extLst>
          </p:cNvPr>
          <p:cNvSpPr>
            <a:spLocks noGrp="1"/>
          </p:cNvSpPr>
          <p:nvPr>
            <p:ph type="pic" sz="quarter" idx="14"/>
          </p:nvPr>
        </p:nvSpPr>
        <p:spPr>
          <a:xfrm>
            <a:off x="2749860" y="2034645"/>
            <a:ext cx="3173111" cy="3171253"/>
          </a:xfrm>
          <a:prstGeom prst="ellipse">
            <a:avLst/>
          </a:prstGeom>
        </p:spPr>
        <p:txBody>
          <a:bodyPr/>
          <a:lstStyle/>
          <a:p>
            <a:r>
              <a:rPr lang="en-US"/>
              <a:t>Click icon to add picture</a:t>
            </a:r>
          </a:p>
        </p:txBody>
      </p:sp>
      <p:sp>
        <p:nvSpPr>
          <p:cNvPr id="8" name="Text Placeholder 7">
            <a:extLst>
              <a:ext uri="{FF2B5EF4-FFF2-40B4-BE49-F238E27FC236}">
                <a16:creationId xmlns:a16="http://schemas.microsoft.com/office/drawing/2014/main" id="{B067C8C0-FB64-3C67-9FB0-238DE0341E7B}"/>
              </a:ext>
            </a:extLst>
          </p:cNvPr>
          <p:cNvSpPr>
            <a:spLocks noGrp="1"/>
          </p:cNvSpPr>
          <p:nvPr>
            <p:ph type="body" sz="quarter" idx="16"/>
          </p:nvPr>
        </p:nvSpPr>
        <p:spPr>
          <a:xfrm>
            <a:off x="6095999" y="3012259"/>
            <a:ext cx="4543425" cy="589123"/>
          </a:xfrm>
        </p:spPr>
        <p:txBody>
          <a:bodyPr anchor="b" anchorCtr="0"/>
          <a:lstStyle>
            <a:lvl1pPr>
              <a:defRPr b="1" i="0">
                <a:latin typeface="Avenir Next Demi Bold" panose="020B0503020202020204" pitchFamily="34" charset="0"/>
              </a:defRPr>
            </a:lvl1pPr>
          </a:lstStyle>
          <a:p>
            <a:pPr lvl="0"/>
            <a:r>
              <a:rPr lang="en-US"/>
              <a:t>Click to edit Master text styles</a:t>
            </a:r>
          </a:p>
        </p:txBody>
      </p:sp>
      <p:sp>
        <p:nvSpPr>
          <p:cNvPr id="9" name="Text Placeholder 7">
            <a:extLst>
              <a:ext uri="{FF2B5EF4-FFF2-40B4-BE49-F238E27FC236}">
                <a16:creationId xmlns:a16="http://schemas.microsoft.com/office/drawing/2014/main" id="{5B5E86DF-B3BB-F479-C257-B911D4E85890}"/>
              </a:ext>
            </a:extLst>
          </p:cNvPr>
          <p:cNvSpPr>
            <a:spLocks noGrp="1"/>
          </p:cNvSpPr>
          <p:nvPr>
            <p:ph type="body" sz="quarter" idx="17"/>
          </p:nvPr>
        </p:nvSpPr>
        <p:spPr>
          <a:xfrm>
            <a:off x="6096000" y="3634145"/>
            <a:ext cx="4543425" cy="365126"/>
          </a:xfrm>
        </p:spPr>
        <p:txBody>
          <a:bodyPr anchor="b" anchorCtr="0">
            <a:noAutofit/>
          </a:bodyPr>
          <a:lstStyle>
            <a:lvl1pPr>
              <a:defRPr sz="1800" b="0" i="0">
                <a:latin typeface="Avenir Next LT Pro" panose="020B0504020202020204" pitchFamily="34"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0027DA3A-3B22-087B-89D8-BEE932337FC4}"/>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7" name="Picture 6">
            <a:extLst>
              <a:ext uri="{FF2B5EF4-FFF2-40B4-BE49-F238E27FC236}">
                <a16:creationId xmlns:a16="http://schemas.microsoft.com/office/drawing/2014/main" id="{BEFC500D-8B7E-605B-6265-1A33173B8A2D}"/>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37695969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and Imag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5" y="1362073"/>
            <a:ext cx="5499156" cy="4994277"/>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9" name="Picture Placeholder 8">
            <a:extLst>
              <a:ext uri="{FF2B5EF4-FFF2-40B4-BE49-F238E27FC236}">
                <a16:creationId xmlns:a16="http://schemas.microsoft.com/office/drawing/2014/main" id="{69F8D3B8-1F37-F728-C6D6-A46CD8D35A85}"/>
              </a:ext>
            </a:extLst>
          </p:cNvPr>
          <p:cNvSpPr>
            <a:spLocks noGrp="1"/>
          </p:cNvSpPr>
          <p:nvPr>
            <p:ph type="pic" sz="quarter" idx="13"/>
          </p:nvPr>
        </p:nvSpPr>
        <p:spPr>
          <a:xfrm>
            <a:off x="5885182" y="1537548"/>
            <a:ext cx="2973124" cy="2224087"/>
          </a:xfrm>
        </p:spPr>
        <p:txBody>
          <a:bodyPr/>
          <a:lstStyle>
            <a:lvl1pPr marL="0" indent="0">
              <a:buFontTx/>
              <a:buNone/>
              <a:defRPr/>
            </a:lvl1pPr>
          </a:lstStyle>
          <a:p>
            <a:endParaRPr lang="en-US"/>
          </a:p>
        </p:txBody>
      </p:sp>
      <p:sp>
        <p:nvSpPr>
          <p:cNvPr id="10" name="Picture Placeholder 8">
            <a:extLst>
              <a:ext uri="{FF2B5EF4-FFF2-40B4-BE49-F238E27FC236}">
                <a16:creationId xmlns:a16="http://schemas.microsoft.com/office/drawing/2014/main" id="{8E84FCBF-B722-BB33-03EE-BA88B8853233}"/>
              </a:ext>
            </a:extLst>
          </p:cNvPr>
          <p:cNvSpPr>
            <a:spLocks noGrp="1"/>
          </p:cNvSpPr>
          <p:nvPr>
            <p:ph type="pic" sz="quarter" idx="14"/>
          </p:nvPr>
        </p:nvSpPr>
        <p:spPr>
          <a:xfrm>
            <a:off x="9038591" y="1537548"/>
            <a:ext cx="2973124" cy="2224087"/>
          </a:xfrm>
        </p:spPr>
        <p:txBody>
          <a:bodyPr/>
          <a:lstStyle>
            <a:lvl1pPr marL="0" indent="0">
              <a:buFontTx/>
              <a:buNone/>
              <a:defRPr/>
            </a:lvl1pPr>
          </a:lstStyle>
          <a:p>
            <a:endParaRPr lang="en-US"/>
          </a:p>
        </p:txBody>
      </p:sp>
      <p:sp>
        <p:nvSpPr>
          <p:cNvPr id="11" name="Picture Placeholder 8">
            <a:extLst>
              <a:ext uri="{FF2B5EF4-FFF2-40B4-BE49-F238E27FC236}">
                <a16:creationId xmlns:a16="http://schemas.microsoft.com/office/drawing/2014/main" id="{617FD3D8-1503-08B8-4941-ABFB17D12638}"/>
              </a:ext>
            </a:extLst>
          </p:cNvPr>
          <p:cNvSpPr>
            <a:spLocks noGrp="1"/>
          </p:cNvSpPr>
          <p:nvPr>
            <p:ph type="pic" sz="quarter" idx="15"/>
          </p:nvPr>
        </p:nvSpPr>
        <p:spPr>
          <a:xfrm>
            <a:off x="5885182" y="3965788"/>
            <a:ext cx="2973124" cy="2224087"/>
          </a:xfrm>
        </p:spPr>
        <p:txBody>
          <a:bodyPr/>
          <a:lstStyle>
            <a:lvl1pPr marL="0" indent="0">
              <a:buFontTx/>
              <a:buNone/>
              <a:defRPr/>
            </a:lvl1pPr>
          </a:lstStyle>
          <a:p>
            <a:endParaRPr lang="en-US"/>
          </a:p>
        </p:txBody>
      </p:sp>
      <p:sp>
        <p:nvSpPr>
          <p:cNvPr id="12" name="Picture Placeholder 8">
            <a:extLst>
              <a:ext uri="{FF2B5EF4-FFF2-40B4-BE49-F238E27FC236}">
                <a16:creationId xmlns:a16="http://schemas.microsoft.com/office/drawing/2014/main" id="{7213E57C-B300-6196-6B79-C1EECA4E5143}"/>
              </a:ext>
            </a:extLst>
          </p:cNvPr>
          <p:cNvSpPr>
            <a:spLocks noGrp="1"/>
          </p:cNvSpPr>
          <p:nvPr>
            <p:ph type="pic" sz="quarter" idx="16"/>
          </p:nvPr>
        </p:nvSpPr>
        <p:spPr>
          <a:xfrm>
            <a:off x="9038591" y="3965788"/>
            <a:ext cx="2973124" cy="2224087"/>
          </a:xfrm>
        </p:spPr>
        <p:txBody>
          <a:bodyPr/>
          <a:lstStyle>
            <a:lvl1pPr marL="0" indent="0">
              <a:buFontTx/>
              <a:buNone/>
              <a:defRPr/>
            </a:lvl1pPr>
          </a:lstStyle>
          <a:p>
            <a:endParaRPr lang="en-US"/>
          </a:p>
        </p:txBody>
      </p:sp>
      <p:pic>
        <p:nvPicPr>
          <p:cNvPr id="5" name="Picture 4">
            <a:extLst>
              <a:ext uri="{FF2B5EF4-FFF2-40B4-BE49-F238E27FC236}">
                <a16:creationId xmlns:a16="http://schemas.microsoft.com/office/drawing/2014/main" id="{ADD483D3-56D8-3F6F-E30C-EB14DC2B99E6}"/>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4" name="Picture 3">
            <a:extLst>
              <a:ext uri="{FF2B5EF4-FFF2-40B4-BE49-F238E27FC236}">
                <a16:creationId xmlns:a16="http://schemas.microsoft.com/office/drawing/2014/main" id="{2471871F-661C-BB2E-501B-5E51843CAFF0}"/>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37771760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Imag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4" name="Picture Placeholder 8">
            <a:extLst>
              <a:ext uri="{FF2B5EF4-FFF2-40B4-BE49-F238E27FC236}">
                <a16:creationId xmlns:a16="http://schemas.microsoft.com/office/drawing/2014/main" id="{76AA9359-2C0D-CB33-8E9C-9E022D02A7F5}"/>
              </a:ext>
            </a:extLst>
          </p:cNvPr>
          <p:cNvSpPr>
            <a:spLocks noGrp="1"/>
          </p:cNvSpPr>
          <p:nvPr>
            <p:ph type="pic" sz="quarter" idx="17"/>
          </p:nvPr>
        </p:nvSpPr>
        <p:spPr>
          <a:xfrm>
            <a:off x="180284" y="4193135"/>
            <a:ext cx="2409302" cy="2328148"/>
          </a:xfrm>
        </p:spPr>
        <p:txBody>
          <a:bodyPr/>
          <a:lstStyle>
            <a:lvl1pPr marL="0" indent="0">
              <a:buFontTx/>
              <a:buNone/>
              <a:defRPr/>
            </a:lvl1pPr>
          </a:lstStyle>
          <a:p>
            <a:endParaRPr lang="en-US"/>
          </a:p>
        </p:txBody>
      </p:sp>
      <p:sp>
        <p:nvSpPr>
          <p:cNvPr id="3" name="Picture Placeholder 8">
            <a:extLst>
              <a:ext uri="{FF2B5EF4-FFF2-40B4-BE49-F238E27FC236}">
                <a16:creationId xmlns:a16="http://schemas.microsoft.com/office/drawing/2014/main" id="{B7F6D921-452E-E721-54E0-CDED40F45564}"/>
              </a:ext>
            </a:extLst>
          </p:cNvPr>
          <p:cNvSpPr>
            <a:spLocks noGrp="1"/>
          </p:cNvSpPr>
          <p:nvPr>
            <p:ph type="pic" sz="quarter" idx="18"/>
          </p:nvPr>
        </p:nvSpPr>
        <p:spPr>
          <a:xfrm>
            <a:off x="8020050" y="1225718"/>
            <a:ext cx="3991666" cy="4990533"/>
          </a:xfrm>
        </p:spPr>
        <p:txBody>
          <a:bodyPr/>
          <a:lstStyle>
            <a:lvl1pPr marL="0" indent="0">
              <a:buFontTx/>
              <a:buNone/>
              <a:defRPr/>
            </a:lvl1pPr>
          </a:lstStyle>
          <a:p>
            <a:endParaRPr lang="en-US"/>
          </a:p>
        </p:txBody>
      </p:sp>
      <p:sp>
        <p:nvSpPr>
          <p:cNvPr id="5" name="Picture Placeholder 8">
            <a:extLst>
              <a:ext uri="{FF2B5EF4-FFF2-40B4-BE49-F238E27FC236}">
                <a16:creationId xmlns:a16="http://schemas.microsoft.com/office/drawing/2014/main" id="{D4779BA7-7218-0242-CC58-F230D5C14336}"/>
              </a:ext>
            </a:extLst>
          </p:cNvPr>
          <p:cNvSpPr>
            <a:spLocks noGrp="1"/>
          </p:cNvSpPr>
          <p:nvPr>
            <p:ph type="pic" sz="quarter" idx="19"/>
          </p:nvPr>
        </p:nvSpPr>
        <p:spPr>
          <a:xfrm>
            <a:off x="2763520" y="4193135"/>
            <a:ext cx="2409302" cy="2328148"/>
          </a:xfrm>
        </p:spPr>
        <p:txBody>
          <a:bodyPr/>
          <a:lstStyle>
            <a:lvl1pPr marL="0" indent="0">
              <a:buFontTx/>
              <a:buNone/>
              <a:defRPr/>
            </a:lvl1pPr>
          </a:lstStyle>
          <a:p>
            <a:endParaRPr lang="en-US"/>
          </a:p>
        </p:txBody>
      </p:sp>
      <p:sp>
        <p:nvSpPr>
          <p:cNvPr id="8" name="Picture Placeholder 8">
            <a:extLst>
              <a:ext uri="{FF2B5EF4-FFF2-40B4-BE49-F238E27FC236}">
                <a16:creationId xmlns:a16="http://schemas.microsoft.com/office/drawing/2014/main" id="{A806E7B8-1B06-AF14-986B-28035FBD5C15}"/>
              </a:ext>
            </a:extLst>
          </p:cNvPr>
          <p:cNvSpPr>
            <a:spLocks noGrp="1"/>
          </p:cNvSpPr>
          <p:nvPr>
            <p:ph type="pic" sz="quarter" idx="20"/>
          </p:nvPr>
        </p:nvSpPr>
        <p:spPr>
          <a:xfrm>
            <a:off x="5346756" y="4193135"/>
            <a:ext cx="2499360" cy="2328148"/>
          </a:xfrm>
        </p:spPr>
        <p:txBody>
          <a:bodyPr/>
          <a:lstStyle>
            <a:lvl1pPr marL="0" indent="0">
              <a:buFontTx/>
              <a:buNone/>
              <a:defRPr/>
            </a:lvl1pPr>
          </a:lstStyle>
          <a:p>
            <a:endParaRPr lang="en-US"/>
          </a:p>
        </p:txBody>
      </p:sp>
      <p:sp>
        <p:nvSpPr>
          <p:cNvPr id="10" name="Text Placeholder 9">
            <a:extLst>
              <a:ext uri="{FF2B5EF4-FFF2-40B4-BE49-F238E27FC236}">
                <a16:creationId xmlns:a16="http://schemas.microsoft.com/office/drawing/2014/main" id="{CDD40713-5501-3F0E-5902-EE1CAE753808}"/>
              </a:ext>
            </a:extLst>
          </p:cNvPr>
          <p:cNvSpPr>
            <a:spLocks noGrp="1"/>
          </p:cNvSpPr>
          <p:nvPr>
            <p:ph type="body" sz="quarter" idx="21"/>
          </p:nvPr>
        </p:nvSpPr>
        <p:spPr>
          <a:xfrm>
            <a:off x="180284" y="1225718"/>
            <a:ext cx="7665832" cy="2763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EEC6507D-9598-E0DB-E5C4-F1A3AF877872}"/>
              </a:ext>
            </a:extLst>
          </p:cNvPr>
          <p:cNvPicPr>
            <a:picLocks noChangeAspect="1"/>
          </p:cNvPicPr>
          <p:nvPr userDrawn="1"/>
        </p:nvPicPr>
        <p:blipFill>
          <a:blip r:embed="rId2"/>
          <a:stretch>
            <a:fillRect/>
          </a:stretch>
        </p:blipFill>
        <p:spPr>
          <a:xfrm>
            <a:off x="8224902" y="6422610"/>
            <a:ext cx="3306612" cy="232603"/>
          </a:xfrm>
          <a:prstGeom prst="rect">
            <a:avLst/>
          </a:prstGeom>
        </p:spPr>
      </p:pic>
      <p:pic>
        <p:nvPicPr>
          <p:cNvPr id="9" name="Picture 8">
            <a:extLst>
              <a:ext uri="{FF2B5EF4-FFF2-40B4-BE49-F238E27FC236}">
                <a16:creationId xmlns:a16="http://schemas.microsoft.com/office/drawing/2014/main" id="{2CCA37FE-63F0-384C-CE4B-29964B2F53AA}"/>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845306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_section lab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606287" y="1818861"/>
            <a:ext cx="11405429" cy="4358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a:lvl1pPr>
          </a:lstStyle>
          <a:p>
            <a:pPr lvl="0"/>
            <a:r>
              <a:rPr lang="en-US"/>
              <a:t>Click to edit Master text styles</a:t>
            </a:r>
          </a:p>
        </p:txBody>
      </p:sp>
      <p:sp>
        <p:nvSpPr>
          <p:cNvPr id="5" name="Text Placeholder 4">
            <a:extLst>
              <a:ext uri="{FF2B5EF4-FFF2-40B4-BE49-F238E27FC236}">
                <a16:creationId xmlns:a16="http://schemas.microsoft.com/office/drawing/2014/main" id="{24D869DC-7A57-F34B-963D-146D7399604A}"/>
              </a:ext>
            </a:extLst>
          </p:cNvPr>
          <p:cNvSpPr>
            <a:spLocks noGrp="1"/>
          </p:cNvSpPr>
          <p:nvPr>
            <p:ph type="body" sz="quarter" idx="14" hasCustomPrompt="1"/>
          </p:nvPr>
        </p:nvSpPr>
        <p:spPr>
          <a:xfrm rot="16200000">
            <a:off x="-1152518" y="3283458"/>
            <a:ext cx="2591468" cy="291084"/>
          </a:xfrm>
        </p:spPr>
        <p:txBody>
          <a:bodyPr>
            <a:noAutofit/>
          </a:bodyPr>
          <a:lstStyle>
            <a:lvl1pPr marL="0" indent="0" algn="ctr">
              <a:buNone/>
              <a:defRPr sz="1400" spc="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54730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pic>
        <p:nvPicPr>
          <p:cNvPr id="7" name="Picture 6">
            <a:extLst>
              <a:ext uri="{FF2B5EF4-FFF2-40B4-BE49-F238E27FC236}">
                <a16:creationId xmlns:a16="http://schemas.microsoft.com/office/drawing/2014/main" id="{5E4DAE4B-164B-CD8A-6B55-41000115E47F}"/>
              </a:ext>
            </a:extLst>
          </p:cNvPr>
          <p:cNvPicPr>
            <a:picLocks noChangeAspect="1"/>
          </p:cNvPicPr>
          <p:nvPr userDrawn="1"/>
        </p:nvPicPr>
        <p:blipFill>
          <a:blip r:embed="rId2"/>
          <a:srcRect/>
          <a:stretch/>
        </p:blipFill>
        <p:spPr>
          <a:xfrm>
            <a:off x="8224902" y="6422610"/>
            <a:ext cx="3306611" cy="232603"/>
          </a:xfrm>
          <a:prstGeom prst="rect">
            <a:avLst/>
          </a:prstGeom>
        </p:spPr>
      </p:pic>
      <p:pic>
        <p:nvPicPr>
          <p:cNvPr id="4" name="Picture 3">
            <a:extLst>
              <a:ext uri="{FF2B5EF4-FFF2-40B4-BE49-F238E27FC236}">
                <a16:creationId xmlns:a16="http://schemas.microsoft.com/office/drawing/2014/main" id="{15898853-60D4-641D-1F5D-DBA88070B3E4}"/>
              </a:ext>
            </a:extLst>
          </p:cNvPr>
          <p:cNvPicPr/>
          <p:nvPr userDrawn="1"/>
        </p:nvPicPr>
        <p:blipFill rotWithShape="1">
          <a:blip r:embed="rId3"/>
          <a:srcRect t="-3613" b="20205"/>
          <a:stretch/>
        </p:blipFill>
        <p:spPr>
          <a:xfrm>
            <a:off x="5504546" y="1866860"/>
            <a:ext cx="6770254" cy="6521175"/>
          </a:xfrm>
          <a:prstGeom prst="rect">
            <a:avLst/>
          </a:prstGeom>
        </p:spPr>
      </p:pic>
    </p:spTree>
    <p:extLst>
      <p:ext uri="{BB962C8B-B14F-4D97-AF65-F5344CB8AC3E}">
        <p14:creationId xmlns:p14="http://schemas.microsoft.com/office/powerpoint/2010/main" val="1473080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wntown Skylin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F0126B6B-B853-A47E-B3B3-05C760E02034}"/>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343094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D378-ED72-972B-40C6-A097496DA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2F0B3-53FE-E136-88D7-24FA9BA23A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890CB9-67F3-39CB-0F30-7F8B3304263D}"/>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5" name="Footer Placeholder 4">
            <a:extLst>
              <a:ext uri="{FF2B5EF4-FFF2-40B4-BE49-F238E27FC236}">
                <a16:creationId xmlns:a16="http://schemas.microsoft.com/office/drawing/2014/main" id="{A927353E-5598-5D08-A54F-9E6C9E4D2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59050-4431-6574-815A-B854A6A76AD2}"/>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1537818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21406-8FC2-505D-0DEF-399BE9BEF7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0A01B-FA07-293E-BB9E-310A75A123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B8DD5-3B83-C5FE-3743-DAD20C72EB20}"/>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5" name="Footer Placeholder 4">
            <a:extLst>
              <a:ext uri="{FF2B5EF4-FFF2-40B4-BE49-F238E27FC236}">
                <a16:creationId xmlns:a16="http://schemas.microsoft.com/office/drawing/2014/main" id="{2E11D65E-2785-3B42-B79D-32A4FD650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86EA-4EE5-895B-5CAC-4CC4D0758C4C}"/>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2558646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A372-FD28-E6E9-FE13-653A7403C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D315A4-F1E1-6A20-8B87-CB9D474CB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F1331C-9581-81FB-675F-B84FA95B7AE3}"/>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5" name="Footer Placeholder 4">
            <a:extLst>
              <a:ext uri="{FF2B5EF4-FFF2-40B4-BE49-F238E27FC236}">
                <a16:creationId xmlns:a16="http://schemas.microsoft.com/office/drawing/2014/main" id="{FDC4BD32-ED55-F801-E95C-70B30B17C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F678C-A7C1-D299-5944-0E3E2411460C}"/>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2444453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34E5-D51C-9DFB-C480-8FB476CD9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73FE67-0464-849E-28CB-0BEE2F1420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F1408F-4EEC-48F1-D4C8-BAAA53737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DBB768-F33C-DC6F-3E04-FE18933C109E}"/>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6" name="Footer Placeholder 5">
            <a:extLst>
              <a:ext uri="{FF2B5EF4-FFF2-40B4-BE49-F238E27FC236}">
                <a16:creationId xmlns:a16="http://schemas.microsoft.com/office/drawing/2014/main" id="{3EBE9822-8318-CFB0-FB80-E5175C92E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349820-95AA-6205-3A8A-3DFD1569A8CB}"/>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5025477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FF7AB-E842-A9A4-00B4-DC5D71033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445E22-7844-EFE2-3522-656A266573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C03AA-1646-E585-6B81-9CC4770DF8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F4A487-678B-B4CB-3F29-E328D0466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122699-5F49-34E3-E106-4FDAD35979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6774FE-7F43-7BDE-986B-04058D0BE23B}"/>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8" name="Footer Placeholder 7">
            <a:extLst>
              <a:ext uri="{FF2B5EF4-FFF2-40B4-BE49-F238E27FC236}">
                <a16:creationId xmlns:a16="http://schemas.microsoft.com/office/drawing/2014/main" id="{2A98FCA2-5CFF-ACBE-963B-1334FB0ADD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EBB925-B5AC-EF4A-A82C-2E6D523D6AC1}"/>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21040223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738EA-9608-95CC-5416-3D4C03E70F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ECFC64-E0FB-D939-4BD3-977E403F7408}"/>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4" name="Footer Placeholder 3">
            <a:extLst>
              <a:ext uri="{FF2B5EF4-FFF2-40B4-BE49-F238E27FC236}">
                <a16:creationId xmlns:a16="http://schemas.microsoft.com/office/drawing/2014/main" id="{619CA563-A247-7B62-93DA-9957F6E49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6D9BDD-E702-DC8F-6C87-B7CA1DD9EB04}"/>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2552838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14B4D-347B-4BF5-1CCE-E263E27A5370}"/>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3" name="Footer Placeholder 2">
            <a:extLst>
              <a:ext uri="{FF2B5EF4-FFF2-40B4-BE49-F238E27FC236}">
                <a16:creationId xmlns:a16="http://schemas.microsoft.com/office/drawing/2014/main" id="{6E8544A1-FADA-F560-E313-8574E9D09E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6B4D2F-AF62-68A1-BD0F-FB9FE1991C72}"/>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38213384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03F6-AF29-6877-17CF-EE01DA805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38461A-77FF-1A1A-4158-E5ADF325B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15C80-B0BE-E8D8-67DE-B99D15A75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BD40B-1FDE-19C1-6804-ED36A013F583}"/>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6" name="Footer Placeholder 5">
            <a:extLst>
              <a:ext uri="{FF2B5EF4-FFF2-40B4-BE49-F238E27FC236}">
                <a16:creationId xmlns:a16="http://schemas.microsoft.com/office/drawing/2014/main" id="{16A113E7-46CC-072E-399D-88756C5D0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3F352F-9E8C-E945-389A-55710FCD0671}"/>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9924434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4B35-18A7-5F0C-30B0-B39759DBE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4C8787-1BC3-287E-3AFF-4DFD902056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90FF3C-31D1-303D-0B1C-3B39738C5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6FFB8-9077-41B6-ADBE-D78FC549F8F9}"/>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6" name="Footer Placeholder 5">
            <a:extLst>
              <a:ext uri="{FF2B5EF4-FFF2-40B4-BE49-F238E27FC236}">
                <a16:creationId xmlns:a16="http://schemas.microsoft.com/office/drawing/2014/main" id="{9185773E-7486-2C85-1BA0-1C1E798EA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123B38-CCDE-B0AC-89AD-293EBF9DFB13}"/>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3092501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2FBB-0687-68A3-B500-31438B58F0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49E9CE-E487-F968-8DF6-336ABB8C7B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1C28E-B8D1-B643-02B4-EB8B4827357E}"/>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5" name="Footer Placeholder 4">
            <a:extLst>
              <a:ext uri="{FF2B5EF4-FFF2-40B4-BE49-F238E27FC236}">
                <a16:creationId xmlns:a16="http://schemas.microsoft.com/office/drawing/2014/main" id="{2DBC5507-B8CB-06AB-5DBD-9663A16B8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C86CC-8F57-B05E-7673-38FBAE42C23A}"/>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382188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as State Capit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2" y="0"/>
            <a:ext cx="12185645"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DA026EA2-8C2D-95C4-C3AE-61CD89040CF2}"/>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2495178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435C56-E6F3-079B-B336-8F95FC31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E2C78-E0A6-016F-C31E-49ACF68B5E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5C5A5-CFF7-0A57-3ADA-EADABDA91E29}"/>
              </a:ext>
            </a:extLst>
          </p:cNvPr>
          <p:cNvSpPr>
            <a:spLocks noGrp="1"/>
          </p:cNvSpPr>
          <p:nvPr>
            <p:ph type="dt" sz="half" idx="10"/>
          </p:nvPr>
        </p:nvSpPr>
        <p:spPr/>
        <p:txBody>
          <a:bodyPr/>
          <a:lstStyle/>
          <a:p>
            <a:fld id="{631FDEEC-44A9-44F5-B441-D99FEF8C9AB9}" type="datetimeFigureOut">
              <a:rPr lang="en-US" smtClean="0"/>
              <a:t>9/15/2025</a:t>
            </a:fld>
            <a:endParaRPr lang="en-US"/>
          </a:p>
        </p:txBody>
      </p:sp>
      <p:sp>
        <p:nvSpPr>
          <p:cNvPr id="5" name="Footer Placeholder 4">
            <a:extLst>
              <a:ext uri="{FF2B5EF4-FFF2-40B4-BE49-F238E27FC236}">
                <a16:creationId xmlns:a16="http://schemas.microsoft.com/office/drawing/2014/main" id="{634B0521-8CC9-731F-812F-282E9AECB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5B3EC-D4C1-26B7-6FB3-361639343E0A}"/>
              </a:ext>
            </a:extLst>
          </p:cNvPr>
          <p:cNvSpPr>
            <a:spLocks noGrp="1"/>
          </p:cNvSpPr>
          <p:nvPr>
            <p:ph type="sldNum" sz="quarter" idx="12"/>
          </p:nvPr>
        </p:nvSpPr>
        <p:spPr/>
        <p:txBody>
          <a:bodyPr/>
          <a:lstStyle/>
          <a:p>
            <a:fld id="{227E3B44-7CD5-4732-B990-FF7F380C7E80}" type="slidenum">
              <a:rPr lang="en-US" smtClean="0"/>
              <a:t>‹#›</a:t>
            </a:fld>
            <a:endParaRPr lang="en-US"/>
          </a:p>
        </p:txBody>
      </p:sp>
    </p:spTree>
    <p:extLst>
      <p:ext uri="{BB962C8B-B14F-4D97-AF65-F5344CB8AC3E}">
        <p14:creationId xmlns:p14="http://schemas.microsoft.com/office/powerpoint/2010/main" val="25978396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502050"/>
            <a:ext cx="11830049" cy="4606201"/>
          </a:xfrm>
        </p:spPr>
        <p:txBody>
          <a:bodyPr/>
          <a:lstStyle>
            <a:lvl1pPr marL="342900" indent="-342900">
              <a:buClr>
                <a:srgbClr val="034F7C"/>
              </a:buClr>
              <a:buFont typeface="Arial" panose="020B0604020202020204" pitchFamily="34" charset="0"/>
              <a:buChar char="•"/>
              <a:defRPr/>
            </a:lvl1pPr>
            <a:lvl2pPr marL="685800" indent="-228600">
              <a:buClr>
                <a:srgbClr val="034F7C"/>
              </a:buClr>
              <a:buFont typeface="Arial" panose="020B0604020202020204" pitchFamily="34" charset="0"/>
              <a:buChar char="•"/>
              <a:defRPr/>
            </a:lvl2pPr>
            <a:lvl3pPr marL="1143000" indent="-228600">
              <a:buClr>
                <a:srgbClr val="034F7C"/>
              </a:buClr>
              <a:buFont typeface="Arial" panose="020B0604020202020204" pitchFamily="34" charset="0"/>
              <a:buChar char="•"/>
              <a:defRPr/>
            </a:lvl3pPr>
            <a:lvl4pPr marL="1600200" indent="-228600">
              <a:buClr>
                <a:srgbClr val="034F7C"/>
              </a:buClr>
              <a:buFont typeface="Arial" panose="020B0604020202020204" pitchFamily="34" charset="0"/>
              <a:buChar char="•"/>
              <a:defRPr/>
            </a:lvl4pPr>
            <a:lvl5pPr marL="2057400" indent="-228600">
              <a:buClr>
                <a:srgbClr val="034F7C"/>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Tree>
    <p:extLst>
      <p:ext uri="{BB962C8B-B14F-4D97-AF65-F5344CB8AC3E}">
        <p14:creationId xmlns:p14="http://schemas.microsoft.com/office/powerpoint/2010/main" val="3826266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9" name="Picture 8">
            <a:extLst>
              <a:ext uri="{FF2B5EF4-FFF2-40B4-BE49-F238E27FC236}">
                <a16:creationId xmlns:a16="http://schemas.microsoft.com/office/drawing/2014/main" id="{6CCF34AB-0C21-7865-F41A-66A2205467F3}"/>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4"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4" name="Content Placeholder 2">
            <a:extLst>
              <a:ext uri="{FF2B5EF4-FFF2-40B4-BE49-F238E27FC236}">
                <a16:creationId xmlns:a16="http://schemas.microsoft.com/office/drawing/2014/main" id="{D32EA04A-25E6-0EFE-BDD2-1136A8F97634}"/>
              </a:ext>
            </a:extLst>
          </p:cNvPr>
          <p:cNvSpPr>
            <a:spLocks noGrp="1"/>
          </p:cNvSpPr>
          <p:nvPr>
            <p:ph idx="14"/>
          </p:nvPr>
        </p:nvSpPr>
        <p:spPr>
          <a:xfrm>
            <a:off x="4200470"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86CD6D-A1AB-D114-4D18-4C46A9DC6524}"/>
              </a:ext>
            </a:extLst>
          </p:cNvPr>
          <p:cNvSpPr>
            <a:spLocks noGrp="1"/>
          </p:cNvSpPr>
          <p:nvPr>
            <p:ph idx="15"/>
          </p:nvPr>
        </p:nvSpPr>
        <p:spPr>
          <a:xfrm>
            <a:off x="8220656" y="1750148"/>
            <a:ext cx="3798624"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226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descr="A white background with blue text&#10;&#10;Description automatically generated">
            <a:extLst>
              <a:ext uri="{FF2B5EF4-FFF2-40B4-BE49-F238E27FC236}">
                <a16:creationId xmlns:a16="http://schemas.microsoft.com/office/drawing/2014/main" id="{6CDD560F-F2C0-0F6A-00EA-33D0D87EBD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14" name="Picture 13">
            <a:extLst>
              <a:ext uri="{FF2B5EF4-FFF2-40B4-BE49-F238E27FC236}">
                <a16:creationId xmlns:a16="http://schemas.microsoft.com/office/drawing/2014/main" id="{E963A306-A954-A7F1-09B6-1A9473B26B7C}"/>
              </a:ext>
            </a:extLst>
          </p:cNvPr>
          <p:cNvPicPr/>
          <p:nvPr userDrawn="1"/>
        </p:nvPicPr>
        <p:blipFill>
          <a:blip r:embed="rId3" cstate="screen">
            <a:extLst>
              <a:ext uri="{28A0092B-C50C-407E-A947-70E740481C1C}">
                <a14:useLocalDpi xmlns:a14="http://schemas.microsoft.com/office/drawing/2010/main"/>
              </a:ext>
            </a:extLst>
          </a:blip>
          <a:srcRect/>
          <a:stretch/>
        </p:blipFill>
        <p:spPr>
          <a:xfrm flipH="1">
            <a:off x="5414011" y="2198975"/>
            <a:ext cx="6770254" cy="7818552"/>
          </a:xfrm>
          <a:prstGeom prst="rect">
            <a:avLst/>
          </a:prstGeom>
        </p:spPr>
      </p:pic>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336825"/>
            <a:ext cx="11831432" cy="6884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180283"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1025800"/>
            <a:ext cx="11830050" cy="476250"/>
          </a:xfrm>
        </p:spPr>
        <p:txBody>
          <a:bodyPr>
            <a:normAutofit/>
          </a:bodyPr>
          <a:lstStyle>
            <a:lvl1pPr marL="0" indent="0">
              <a:buNone/>
              <a:defRPr sz="1800" spc="0"/>
            </a:lvl1pPr>
          </a:lstStyle>
          <a:p>
            <a:pPr lvl="0"/>
            <a:r>
              <a:rPr lang="en-US"/>
              <a:t>Click to edit Master text styles</a:t>
            </a:r>
          </a:p>
        </p:txBody>
      </p:sp>
      <p:sp>
        <p:nvSpPr>
          <p:cNvPr id="15" name="Content Placeholder 2">
            <a:extLst>
              <a:ext uri="{FF2B5EF4-FFF2-40B4-BE49-F238E27FC236}">
                <a16:creationId xmlns:a16="http://schemas.microsoft.com/office/drawing/2014/main" id="{BB8B14E4-73BA-4066-C672-C8261BFE78C3}"/>
              </a:ext>
            </a:extLst>
          </p:cNvPr>
          <p:cNvSpPr>
            <a:spLocks noGrp="1"/>
          </p:cNvSpPr>
          <p:nvPr>
            <p:ph idx="14"/>
          </p:nvPr>
        </p:nvSpPr>
        <p:spPr>
          <a:xfrm>
            <a:off x="6299729" y="1750148"/>
            <a:ext cx="5711296" cy="4606201"/>
          </a:xfrm>
        </p:spPr>
        <p:txBody>
          <a:bodyPr/>
          <a:lstStyle>
            <a:lvl1pPr marL="0" indent="0">
              <a:buClr>
                <a:schemeClr val="tx1"/>
              </a:buClr>
              <a:buFontTx/>
              <a:buNone/>
              <a:defRPr/>
            </a:lvl1pPr>
            <a:lvl2pPr marL="685800" indent="-22860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6050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left,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B45F-7D24-5845-857F-4954E7EBA068}"/>
              </a:ext>
            </a:extLst>
          </p:cNvPr>
          <p:cNvSpPr>
            <a:spLocks noGrp="1"/>
          </p:cNvSpPr>
          <p:nvPr>
            <p:ph type="title"/>
          </p:nvPr>
        </p:nvSpPr>
        <p:spPr>
          <a:xfrm>
            <a:off x="180284" y="1872640"/>
            <a:ext cx="4423031" cy="2228299"/>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C9A28318-B9FC-C04A-931A-075669EF4EE7}"/>
              </a:ext>
            </a:extLst>
          </p:cNvPr>
          <p:cNvSpPr>
            <a:spLocks noGrp="1"/>
          </p:cNvSpPr>
          <p:nvPr>
            <p:ph idx="1"/>
          </p:nvPr>
        </p:nvSpPr>
        <p:spPr>
          <a:xfrm>
            <a:off x="4866362" y="336825"/>
            <a:ext cx="7145354" cy="584013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B6D04AD-39EF-4647-A5C8-2D6B09571A5E}"/>
              </a:ext>
            </a:extLst>
          </p:cNvPr>
          <p:cNvSpPr>
            <a:spLocks noGrp="1"/>
          </p:cNvSpPr>
          <p:nvPr>
            <p:ph type="sldNum" sz="quarter" idx="12"/>
          </p:nvPr>
        </p:nvSpPr>
        <p:spPr/>
        <p:txBody>
          <a:bodyPr/>
          <a:lstStyle/>
          <a:p>
            <a:fld id="{FC03A8AE-1E6B-EA41-8F89-90F5A34912DF}" type="slidenum">
              <a:rPr lang="en-US" smtClean="0"/>
              <a:t>‹#›</a:t>
            </a:fld>
            <a:endParaRPr lang="en-US"/>
          </a:p>
        </p:txBody>
      </p:sp>
      <p:sp>
        <p:nvSpPr>
          <p:cNvPr id="8" name="Text Placeholder 7">
            <a:extLst>
              <a:ext uri="{FF2B5EF4-FFF2-40B4-BE49-F238E27FC236}">
                <a16:creationId xmlns:a16="http://schemas.microsoft.com/office/drawing/2014/main" id="{7DFEDDE7-8CE3-9049-9FF7-A4CC51E04857}"/>
              </a:ext>
            </a:extLst>
          </p:cNvPr>
          <p:cNvSpPr>
            <a:spLocks noGrp="1"/>
          </p:cNvSpPr>
          <p:nvPr>
            <p:ph type="body" sz="quarter" idx="13"/>
          </p:nvPr>
        </p:nvSpPr>
        <p:spPr>
          <a:xfrm>
            <a:off x="180975" y="4232463"/>
            <a:ext cx="3119633" cy="389641"/>
          </a:xfrm>
        </p:spPr>
        <p:txBody>
          <a:bodyPr>
            <a:normAutofit/>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6138176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112F-86C3-865D-7BDB-E76C0E4446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6B906-B80D-B277-9F02-ED159C9F5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680A9-7DD5-1081-E938-B5B28316AAAF}"/>
              </a:ext>
            </a:extLst>
          </p:cNvPr>
          <p:cNvSpPr>
            <a:spLocks noGrp="1"/>
          </p:cNvSpPr>
          <p:nvPr>
            <p:ph type="dt" sz="half" idx="10"/>
          </p:nvPr>
        </p:nvSpPr>
        <p:spPr/>
        <p:txBody>
          <a:bodyPr/>
          <a:lstStyle/>
          <a:p>
            <a:fld id="{BDE2A4C9-BB8B-4E8D-9B5D-8CFC38D3FE63}" type="datetimeFigureOut">
              <a:rPr lang="en-US" smtClean="0"/>
              <a:t>9/15/2025</a:t>
            </a:fld>
            <a:endParaRPr lang="en-US"/>
          </a:p>
        </p:txBody>
      </p:sp>
      <p:sp>
        <p:nvSpPr>
          <p:cNvPr id="5" name="Footer Placeholder 4">
            <a:extLst>
              <a:ext uri="{FF2B5EF4-FFF2-40B4-BE49-F238E27FC236}">
                <a16:creationId xmlns:a16="http://schemas.microsoft.com/office/drawing/2014/main" id="{BDCA30E5-FAD8-FAFF-EDB6-36A15FA65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C95CB-6C4C-DA85-6703-EA3A980B12A8}"/>
              </a:ext>
            </a:extLst>
          </p:cNvPr>
          <p:cNvSpPr>
            <a:spLocks noGrp="1"/>
          </p:cNvSpPr>
          <p:nvPr>
            <p:ph type="sldNum" sz="quarter" idx="12"/>
          </p:nvPr>
        </p:nvSpPr>
        <p:spPr/>
        <p:txBody>
          <a:bodyPr/>
          <a:lstStyle/>
          <a:p>
            <a:fld id="{727DA317-9D92-4394-81B4-D88CD99767A5}" type="slidenum">
              <a:rPr lang="en-US" smtClean="0"/>
              <a:t>‹#›</a:t>
            </a:fld>
            <a:endParaRPr lang="en-US"/>
          </a:p>
        </p:txBody>
      </p:sp>
    </p:spTree>
    <p:extLst>
      <p:ext uri="{BB962C8B-B14F-4D97-AF65-F5344CB8AC3E}">
        <p14:creationId xmlns:p14="http://schemas.microsoft.com/office/powerpoint/2010/main" val="1137591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owntown Skyline from Discovery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02B49-924C-0CCB-99AE-38689256C464}"/>
              </a:ext>
            </a:extLst>
          </p:cNvPr>
          <p:cNvPicPr>
            <a:picLocks noChangeAspect="1"/>
          </p:cNvPicPr>
          <p:nvPr userDrawn="1"/>
        </p:nvPicPr>
        <p:blipFill>
          <a:blip r:embed="rId2"/>
          <a:srcRect/>
          <a:stretch/>
        </p:blipFill>
        <p:spPr>
          <a:xfrm>
            <a:off x="6351" y="0"/>
            <a:ext cx="12185647" cy="6861573"/>
          </a:xfrm>
          <a:prstGeom prst="rect">
            <a:avLst/>
          </a:prstGeom>
        </p:spPr>
      </p:pic>
      <p:sp>
        <p:nvSpPr>
          <p:cNvPr id="2" name="Title 1">
            <a:extLst>
              <a:ext uri="{FF2B5EF4-FFF2-40B4-BE49-F238E27FC236}">
                <a16:creationId xmlns:a16="http://schemas.microsoft.com/office/drawing/2014/main" id="{B3BBE0DF-F902-2E4A-8D5F-FA8FC07F180A}"/>
              </a:ext>
            </a:extLst>
          </p:cNvPr>
          <p:cNvSpPr>
            <a:spLocks noGrp="1"/>
          </p:cNvSpPr>
          <p:nvPr>
            <p:ph type="ctrTitle"/>
          </p:nvPr>
        </p:nvSpPr>
        <p:spPr>
          <a:xfrm>
            <a:off x="192157" y="1699591"/>
            <a:ext cx="5639683" cy="1729409"/>
          </a:xfrm>
        </p:spPr>
        <p:txBody>
          <a:bodyPr anchor="b">
            <a:normAutofit/>
          </a:bodyPr>
          <a:lstStyle>
            <a:lvl1pPr algn="l">
              <a:defRPr sz="5400" b="1" i="0" spc="0" baseline="0">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66E167C-5787-FC4E-A2CE-7F47FA37EDBC}"/>
              </a:ext>
            </a:extLst>
          </p:cNvPr>
          <p:cNvSpPr>
            <a:spLocks noGrp="1"/>
          </p:cNvSpPr>
          <p:nvPr>
            <p:ph type="subTitle" idx="1"/>
          </p:nvPr>
        </p:nvSpPr>
        <p:spPr>
          <a:xfrm>
            <a:off x="192157" y="3602038"/>
            <a:ext cx="5639683" cy="960023"/>
          </a:xfrm>
        </p:spPr>
        <p:txBody>
          <a:bodyPr>
            <a:normAutofit/>
          </a:bodyPr>
          <a:lstStyle>
            <a:lvl1pPr marL="0" indent="0" algn="l">
              <a:buNone/>
              <a:defRPr sz="2000" b="0" i="0" spc="-30" baseline="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92AD949F-D3C5-CF5D-1B88-F6CD8FDDD77E}"/>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681461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Calibri" panose="020F0502020204030204" pitchFamily="34" charset="0"/>
              <a:ea typeface="+mj-ea"/>
              <a:cs typeface="+mj-cs"/>
              <a:sym typeface="Calibri" panose="020F0502020204030204" pitchFamily="34" charset="0"/>
            </a:endParaRPr>
          </a:p>
        </p:txBody>
      </p:sp>
      <p:sp>
        <p:nvSpPr>
          <p:cNvPr id="16" name="Slide Number">
            <a:extLst>
              <a:ext uri="{FF2B5EF4-FFF2-40B4-BE49-F238E27FC236}">
                <a16:creationId xmlns:a16="http://schemas.microsoft.com/office/drawing/2014/main" id="{61F2873F-2351-44E2-BC1C-A0FAD2116022}"/>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a:solidFill>
                <a:schemeClr val="tx1"/>
              </a:solidFill>
              <a:latin typeface="+mn-lt"/>
              <a:ea typeface="+mn-ea"/>
              <a:cs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172212"/>
            <a:ext cx="11082528" cy="384721"/>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570688"/>
            <a:ext cx="11082528" cy="276999"/>
          </a:xfrm>
          <a:prstGeom prst="rect">
            <a:avLst/>
          </a:prstGeom>
        </p:spPr>
        <p:txBody>
          <a:bodyPr vert="horz" wrap="square" lIns="0" tIns="0" rIns="0" bIns="0" rtlCol="0">
            <a:spAutoFit/>
          </a:bodyPr>
          <a:lstStyle>
            <a:lvl1pPr>
              <a:defRPr lang="en-US" sz="1800" b="0" dirty="0"/>
            </a:lvl1pPr>
          </a:lstStyle>
          <a:p>
            <a:pPr lvl="0">
              <a:buNone/>
            </a:pPr>
            <a:r>
              <a:rPr lang="en-US"/>
              <a:t>Click to edit Master subtitle style</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48657EA-AF0A-4882-861E-6129AC9F9335}"/>
              </a:ext>
            </a:extLst>
          </p:cNvPr>
          <p:cNvSpPr txBox="1"/>
          <p:nvPr userDrawn="1">
            <p:custDataLst>
              <p:tags r:id="rId7"/>
            </p:custDataLst>
          </p:nvPr>
        </p:nvSpPr>
        <p:spPr>
          <a:xfrm>
            <a:off x="554735" y="6197857"/>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Tree>
    <p:extLst>
      <p:ext uri="{BB962C8B-B14F-4D97-AF65-F5344CB8AC3E}">
        <p14:creationId xmlns:p14="http://schemas.microsoft.com/office/powerpoint/2010/main" val="3374192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43BA-0936-3226-FFBB-9C2BE1171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38BF4-9DA5-74AC-E6FF-F23FC5117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7D3B37-92F1-D989-32DF-8AB4FBB4DD1A}"/>
              </a:ext>
            </a:extLst>
          </p:cNvPr>
          <p:cNvSpPr>
            <a:spLocks noGrp="1"/>
          </p:cNvSpPr>
          <p:nvPr>
            <p:ph type="dt" sz="half" idx="10"/>
          </p:nvPr>
        </p:nvSpPr>
        <p:spPr/>
        <p:txBody>
          <a:bodyPr/>
          <a:lstStyle/>
          <a:p>
            <a:fld id="{2CB4C598-6778-4E99-B3D9-FC288F9F3396}" type="datetimeFigureOut">
              <a:rPr lang="en-US" smtClean="0"/>
              <a:t>9/15/2025</a:t>
            </a:fld>
            <a:endParaRPr lang="en-US"/>
          </a:p>
        </p:txBody>
      </p:sp>
      <p:sp>
        <p:nvSpPr>
          <p:cNvPr id="5" name="Footer Placeholder 4">
            <a:extLst>
              <a:ext uri="{FF2B5EF4-FFF2-40B4-BE49-F238E27FC236}">
                <a16:creationId xmlns:a16="http://schemas.microsoft.com/office/drawing/2014/main" id="{9ECE6AFA-0F3A-56FE-3CCC-49EFCB510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1E4D2-994A-DBA9-C5C3-2D3FDE9308C9}"/>
              </a:ext>
            </a:extLst>
          </p:cNvPr>
          <p:cNvSpPr>
            <a:spLocks noGrp="1"/>
          </p:cNvSpPr>
          <p:nvPr>
            <p:ph type="sldNum" sz="quarter" idx="12"/>
          </p:nvPr>
        </p:nvSpPr>
        <p:spPr/>
        <p:txBody>
          <a:bodyPr/>
          <a:lstStyle/>
          <a:p>
            <a:fld id="{60EAB122-55CD-42B5-8D58-B0E0E07BF764}" type="slidenum">
              <a:rPr lang="en-US" smtClean="0"/>
              <a:t>‹#›</a:t>
            </a:fld>
            <a:endParaRPr lang="en-US"/>
          </a:p>
        </p:txBody>
      </p:sp>
    </p:spTree>
    <p:extLst>
      <p:ext uri="{BB962C8B-B14F-4D97-AF65-F5344CB8AC3E}">
        <p14:creationId xmlns:p14="http://schemas.microsoft.com/office/powerpoint/2010/main" val="2737043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image" Target="../media/image21.png"/><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5.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33650-DC62-074D-8258-B2CDF7F87D4C}"/>
              </a:ext>
            </a:extLst>
          </p:cNvPr>
          <p:cNvSpPr>
            <a:spLocks noGrp="1"/>
          </p:cNvSpPr>
          <p:nvPr>
            <p:ph type="title"/>
          </p:nvPr>
        </p:nvSpPr>
        <p:spPr>
          <a:xfrm>
            <a:off x="180284" y="365125"/>
            <a:ext cx="118314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DE01B-8FF6-4346-B345-AB72DB12B65C}"/>
              </a:ext>
            </a:extLst>
          </p:cNvPr>
          <p:cNvSpPr>
            <a:spLocks noGrp="1"/>
          </p:cNvSpPr>
          <p:nvPr>
            <p:ph type="body" idx="1"/>
          </p:nvPr>
        </p:nvSpPr>
        <p:spPr>
          <a:xfrm>
            <a:off x="180284" y="1825625"/>
            <a:ext cx="118314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824EA30-1FEB-184C-80B7-9B403C6A2027}"/>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267455842"/>
      </p:ext>
    </p:extLst>
  </p:cSld>
  <p:clrMap bg1="lt1" tx1="dk1" bg2="lt2" tx2="dk2" accent1="accent1" accent2="accent2" accent3="accent3" accent4="accent4" accent5="accent5" accent6="accent6" hlink="hlink" folHlink="folHlink"/>
  <p:sldLayoutIdLst>
    <p:sldLayoutId id="2147483685" r:id="rId1"/>
    <p:sldLayoutId id="2147483691" r:id="rId2"/>
    <p:sldLayoutId id="2147483668" r:id="rId3"/>
    <p:sldLayoutId id="2147483690" r:id="rId4"/>
    <p:sldLayoutId id="2147483689" r:id="rId5"/>
    <p:sldLayoutId id="2147483688" r:id="rId6"/>
    <p:sldLayoutId id="2147483687" r:id="rId7"/>
    <p:sldLayoutId id="2147483686" r:id="rId8"/>
    <p:sldLayoutId id="2147483704" r:id="rId9"/>
    <p:sldLayoutId id="2147483703" r:id="rId10"/>
    <p:sldLayoutId id="2147483779" r:id="rId11"/>
    <p:sldLayoutId id="2147483780" r:id="rId12"/>
    <p:sldLayoutId id="2147483781" r:id="rId13"/>
    <p:sldLayoutId id="2147483782" r:id="rId14"/>
    <p:sldLayoutId id="2147483783" r:id="rId15"/>
  </p:sldLayoutIdLst>
  <p:txStyles>
    <p:title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400" b="0" i="0" kern="1200" spc="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34F7C"/>
        </a:buClr>
        <a:buFont typeface="Arial" panose="020B0604020202020204" pitchFamily="34" charset="0"/>
        <a:buChar char="•"/>
        <a:defRPr sz="2000" b="0" i="0" kern="1200" spc="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34F7C"/>
        </a:buClr>
        <a:buFont typeface="Arial" panose="020B0604020202020204" pitchFamily="34" charset="0"/>
        <a:buChar char="•"/>
        <a:defRPr sz="1800" b="0" i="0" kern="1200" spc="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33650-DC62-074D-8258-B2CDF7F87D4C}"/>
              </a:ext>
            </a:extLst>
          </p:cNvPr>
          <p:cNvSpPr>
            <a:spLocks noGrp="1"/>
          </p:cNvSpPr>
          <p:nvPr>
            <p:ph type="title"/>
          </p:nvPr>
        </p:nvSpPr>
        <p:spPr>
          <a:xfrm>
            <a:off x="180284" y="365125"/>
            <a:ext cx="118314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DE01B-8FF6-4346-B345-AB72DB12B65C}"/>
              </a:ext>
            </a:extLst>
          </p:cNvPr>
          <p:cNvSpPr>
            <a:spLocks noGrp="1"/>
          </p:cNvSpPr>
          <p:nvPr>
            <p:ph type="body" idx="1"/>
          </p:nvPr>
        </p:nvSpPr>
        <p:spPr>
          <a:xfrm>
            <a:off x="180284" y="1825625"/>
            <a:ext cx="118314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824EA30-1FEB-184C-80B7-9B403C6A2027}"/>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362917726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93" r:id="rId7"/>
    <p:sldLayoutId id="2147483835"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Lst>
  <p:txStyles>
    <p:title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400" b="0" i="0" kern="1200" spc="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34F7C"/>
        </a:buClr>
        <a:buFont typeface="Arial" panose="020B0604020202020204" pitchFamily="34" charset="0"/>
        <a:buChar char="•"/>
        <a:defRPr sz="2000" b="0" i="0" kern="1200" spc="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34F7C"/>
        </a:buClr>
        <a:buFont typeface="Arial" panose="020B0604020202020204" pitchFamily="34" charset="0"/>
        <a:buChar char="•"/>
        <a:defRPr sz="1800" b="0" i="0" kern="1200" spc="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33650-DC62-074D-8258-B2CDF7F87D4C}"/>
              </a:ext>
            </a:extLst>
          </p:cNvPr>
          <p:cNvSpPr>
            <a:spLocks noGrp="1"/>
          </p:cNvSpPr>
          <p:nvPr>
            <p:ph type="title"/>
          </p:nvPr>
        </p:nvSpPr>
        <p:spPr>
          <a:xfrm>
            <a:off x="180284" y="365125"/>
            <a:ext cx="118314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DE01B-8FF6-4346-B345-AB72DB12B65C}"/>
              </a:ext>
            </a:extLst>
          </p:cNvPr>
          <p:cNvSpPr>
            <a:spLocks noGrp="1"/>
          </p:cNvSpPr>
          <p:nvPr>
            <p:ph type="body" idx="1"/>
          </p:nvPr>
        </p:nvSpPr>
        <p:spPr>
          <a:xfrm>
            <a:off x="180284" y="1825625"/>
            <a:ext cx="118314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824EA30-1FEB-184C-80B7-9B403C6A2027}"/>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chemeClr val="accent6"/>
                </a:solidFill>
              </a:defRPr>
            </a:lvl1pPr>
          </a:lstStyle>
          <a:p>
            <a:fld id="{FC03A8AE-1E6B-EA41-8F89-90F5A34912DF}" type="slidenum">
              <a:rPr lang="en-US" smtClean="0"/>
              <a:pPr/>
              <a:t>‹#›</a:t>
            </a:fld>
            <a:endParaRPr lang="en-US"/>
          </a:p>
        </p:txBody>
      </p:sp>
      <p:pic>
        <p:nvPicPr>
          <p:cNvPr id="9" name="Picture 8">
            <a:extLst>
              <a:ext uri="{FF2B5EF4-FFF2-40B4-BE49-F238E27FC236}">
                <a16:creationId xmlns:a16="http://schemas.microsoft.com/office/drawing/2014/main" id="{EAEA7BC6-5AF0-0849-928F-B8E526D0DF88}"/>
              </a:ext>
            </a:extLst>
          </p:cNvPr>
          <p:cNvPicPr>
            <a:picLocks noChangeAspect="1"/>
          </p:cNvPicPr>
          <p:nvPr userDrawn="1"/>
        </p:nvPicPr>
        <p:blipFill>
          <a:blip r:embed="rId24"/>
          <a:stretch>
            <a:fillRect/>
          </a:stretch>
        </p:blipFill>
        <p:spPr>
          <a:xfrm>
            <a:off x="180284" y="6505530"/>
            <a:ext cx="3069811" cy="215945"/>
          </a:xfrm>
          <a:prstGeom prst="rect">
            <a:avLst/>
          </a:prstGeom>
        </p:spPr>
      </p:pic>
    </p:spTree>
    <p:extLst>
      <p:ext uri="{BB962C8B-B14F-4D97-AF65-F5344CB8AC3E}">
        <p14:creationId xmlns:p14="http://schemas.microsoft.com/office/powerpoint/2010/main" val="54358000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36"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33650-DC62-074D-8258-B2CDF7F87D4C}"/>
              </a:ext>
            </a:extLst>
          </p:cNvPr>
          <p:cNvSpPr>
            <a:spLocks noGrp="1"/>
          </p:cNvSpPr>
          <p:nvPr>
            <p:ph type="title"/>
          </p:nvPr>
        </p:nvSpPr>
        <p:spPr>
          <a:xfrm>
            <a:off x="180284" y="365125"/>
            <a:ext cx="118314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DE01B-8FF6-4346-B345-AB72DB12B65C}"/>
              </a:ext>
            </a:extLst>
          </p:cNvPr>
          <p:cNvSpPr>
            <a:spLocks noGrp="1"/>
          </p:cNvSpPr>
          <p:nvPr>
            <p:ph type="body" idx="1"/>
          </p:nvPr>
        </p:nvSpPr>
        <p:spPr>
          <a:xfrm>
            <a:off x="180284" y="1825625"/>
            <a:ext cx="118314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824EA30-1FEB-184C-80B7-9B403C6A2027}"/>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6457139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400" b="0" i="0" kern="1200" spc="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34F7C"/>
        </a:buClr>
        <a:buFont typeface="Arial" panose="020B0604020202020204" pitchFamily="34" charset="0"/>
        <a:buChar char="•"/>
        <a:defRPr sz="2000" b="0" i="0" kern="1200" spc="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34F7C"/>
        </a:buClr>
        <a:buFont typeface="Arial" panose="020B0604020202020204" pitchFamily="34" charset="0"/>
        <a:buChar char="•"/>
        <a:defRPr sz="1800" b="0" i="0" kern="1200" spc="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33650-DC62-074D-8258-B2CDF7F87D4C}"/>
              </a:ext>
            </a:extLst>
          </p:cNvPr>
          <p:cNvSpPr>
            <a:spLocks noGrp="1"/>
          </p:cNvSpPr>
          <p:nvPr>
            <p:ph type="title"/>
          </p:nvPr>
        </p:nvSpPr>
        <p:spPr>
          <a:xfrm>
            <a:off x="180284" y="365125"/>
            <a:ext cx="118314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DE01B-8FF6-4346-B345-AB72DB12B65C}"/>
              </a:ext>
            </a:extLst>
          </p:cNvPr>
          <p:cNvSpPr>
            <a:spLocks noGrp="1"/>
          </p:cNvSpPr>
          <p:nvPr>
            <p:ph type="body" idx="1"/>
          </p:nvPr>
        </p:nvSpPr>
        <p:spPr>
          <a:xfrm>
            <a:off x="180284" y="1825625"/>
            <a:ext cx="118314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824EA30-1FEB-184C-80B7-9B403C6A2027}"/>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116559296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400" b="0" i="0" kern="1200" spc="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34F7C"/>
        </a:buClr>
        <a:buFont typeface="Arial" panose="020B0604020202020204" pitchFamily="34" charset="0"/>
        <a:buChar char="•"/>
        <a:defRPr sz="2000" b="0" i="0" kern="1200" spc="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34F7C"/>
        </a:buClr>
        <a:buFont typeface="Arial" panose="020B0604020202020204" pitchFamily="34" charset="0"/>
        <a:buChar char="•"/>
        <a:defRPr sz="1800" b="0" i="0" kern="1200" spc="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C418E1-7F10-791F-D1FB-6BBB5C1E8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142BFE-2D9F-34BB-82B5-B52FFF623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77919-ACA3-B69D-80E6-2E91CEE1B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FDEEC-44A9-44F5-B441-D99FEF8C9AB9}" type="datetimeFigureOut">
              <a:rPr lang="en-US" smtClean="0"/>
              <a:t>9/15/2025</a:t>
            </a:fld>
            <a:endParaRPr lang="en-US"/>
          </a:p>
        </p:txBody>
      </p:sp>
      <p:sp>
        <p:nvSpPr>
          <p:cNvPr id="5" name="Footer Placeholder 4">
            <a:extLst>
              <a:ext uri="{FF2B5EF4-FFF2-40B4-BE49-F238E27FC236}">
                <a16:creationId xmlns:a16="http://schemas.microsoft.com/office/drawing/2014/main" id="{75D5D571-F343-12FA-96C5-ECCFB5B50C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7E1106-3843-851E-5C3D-891AA08A6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E3B44-7CD5-4732-B990-FF7F380C7E80}" type="slidenum">
              <a:rPr lang="en-US" smtClean="0"/>
              <a:t>‹#›</a:t>
            </a:fld>
            <a:endParaRPr lang="en-US"/>
          </a:p>
        </p:txBody>
      </p:sp>
    </p:spTree>
    <p:extLst>
      <p:ext uri="{BB962C8B-B14F-4D97-AF65-F5344CB8AC3E}">
        <p14:creationId xmlns:p14="http://schemas.microsoft.com/office/powerpoint/2010/main" val="28277763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333650-DC62-074D-8258-B2CDF7F87D4C}"/>
              </a:ext>
            </a:extLst>
          </p:cNvPr>
          <p:cNvSpPr>
            <a:spLocks noGrp="1"/>
          </p:cNvSpPr>
          <p:nvPr>
            <p:ph type="title"/>
          </p:nvPr>
        </p:nvSpPr>
        <p:spPr>
          <a:xfrm>
            <a:off x="180284" y="365125"/>
            <a:ext cx="1183143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DE01B-8FF6-4346-B345-AB72DB12B65C}"/>
              </a:ext>
            </a:extLst>
          </p:cNvPr>
          <p:cNvSpPr>
            <a:spLocks noGrp="1"/>
          </p:cNvSpPr>
          <p:nvPr>
            <p:ph type="body" idx="1"/>
          </p:nvPr>
        </p:nvSpPr>
        <p:spPr>
          <a:xfrm>
            <a:off x="180284" y="1825625"/>
            <a:ext cx="118314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824EA30-1FEB-184C-80B7-9B403C6A2027}"/>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fld id="{FC03A8AE-1E6B-EA41-8F89-90F5A34912DF}" type="slidenum">
              <a:rPr lang="en-US" smtClean="0"/>
              <a:pPr/>
              <a:t>‹#›</a:t>
            </a:fld>
            <a:endParaRPr lang="en-US"/>
          </a:p>
        </p:txBody>
      </p:sp>
    </p:spTree>
    <p:extLst>
      <p:ext uri="{BB962C8B-B14F-4D97-AF65-F5344CB8AC3E}">
        <p14:creationId xmlns:p14="http://schemas.microsoft.com/office/powerpoint/2010/main" val="224094087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Lst>
  <p:txStyles>
    <p:titleStyle>
      <a:lvl1pPr algn="l" defTabSz="914400" rtl="0" eaLnBrk="1" latinLnBrk="0" hangingPunct="1">
        <a:lnSpc>
          <a:spcPct val="900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400" b="0" i="0" kern="1200" spc="0" baseline="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034F7C"/>
        </a:buClr>
        <a:buFont typeface="Arial" panose="020B0604020202020204" pitchFamily="34" charset="0"/>
        <a:buChar char="•"/>
        <a:defRPr sz="2000" b="0" i="0" kern="1200" spc="0" baseline="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034F7C"/>
        </a:buClr>
        <a:buFont typeface="Arial" panose="020B0604020202020204" pitchFamily="34" charset="0"/>
        <a:buChar char="•"/>
        <a:defRPr sz="1800" b="0" i="0" kern="1200" spc="0" baseline="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034F7C"/>
        </a:buClr>
        <a:buFont typeface="Arial" panose="020B0604020202020204" pitchFamily="34" charset="0"/>
        <a:buChar char="•"/>
        <a:defRPr sz="1600" b="0" i="0" kern="1200" spc="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3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79.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sv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982AA-990C-D10F-03E0-DE8B3D713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0D85D0-7F4D-1D5C-7A6F-6B16FCEF75E7}"/>
              </a:ext>
            </a:extLst>
          </p:cNvPr>
          <p:cNvSpPr>
            <a:spLocks noGrp="1"/>
          </p:cNvSpPr>
          <p:nvPr>
            <p:ph type="ctrTitle"/>
          </p:nvPr>
        </p:nvSpPr>
        <p:spPr/>
        <p:txBody>
          <a:bodyPr/>
          <a:lstStyle/>
          <a:p>
            <a:r>
              <a:rPr lang="en-US"/>
              <a:t>Advancing Opportunity </a:t>
            </a:r>
          </a:p>
        </p:txBody>
      </p:sp>
      <p:sp>
        <p:nvSpPr>
          <p:cNvPr id="3" name="Subtitle 2">
            <a:extLst>
              <a:ext uri="{FF2B5EF4-FFF2-40B4-BE49-F238E27FC236}">
                <a16:creationId xmlns:a16="http://schemas.microsoft.com/office/drawing/2014/main" id="{D379EC53-9F54-5CBB-6880-ECD604A4343F}"/>
              </a:ext>
            </a:extLst>
          </p:cNvPr>
          <p:cNvSpPr>
            <a:spLocks noGrp="1"/>
          </p:cNvSpPr>
          <p:nvPr>
            <p:ph type="subTitle" idx="1"/>
          </p:nvPr>
        </p:nvSpPr>
        <p:spPr/>
        <p:txBody>
          <a:bodyPr>
            <a:normAutofit/>
          </a:bodyPr>
          <a:lstStyle/>
          <a:p>
            <a:pPr>
              <a:spcBef>
                <a:spcPts val="0"/>
              </a:spcBef>
            </a:pPr>
            <a:r>
              <a:rPr lang="en-US"/>
              <a:t>Steve Kean</a:t>
            </a:r>
          </a:p>
          <a:p>
            <a:pPr>
              <a:spcBef>
                <a:spcPts val="0"/>
              </a:spcBef>
            </a:pPr>
            <a:r>
              <a:rPr lang="en-US"/>
              <a:t>President and CEO</a:t>
            </a:r>
          </a:p>
        </p:txBody>
      </p:sp>
      <p:sp>
        <p:nvSpPr>
          <p:cNvPr id="4" name="Slide Number Placeholder 5">
            <a:extLst>
              <a:ext uri="{FF2B5EF4-FFF2-40B4-BE49-F238E27FC236}">
                <a16:creationId xmlns:a16="http://schemas.microsoft.com/office/drawing/2014/main" id="{14E1AF03-63BF-22A2-E497-7D0C9E5D3343}"/>
              </a:ext>
            </a:extLst>
          </p:cNvPr>
          <p:cNvSpPr>
            <a:spLocks noGrp="1"/>
          </p:cNvSpPr>
          <p:nvPr>
            <p:ph type="sldNum" sz="quarter" idx="4"/>
          </p:nvPr>
        </p:nvSpPr>
        <p:spPr>
          <a:xfrm>
            <a:off x="9268516" y="6356350"/>
            <a:ext cx="2743200" cy="365125"/>
          </a:xfrm>
          <a:prstGeom prst="rect">
            <a:avLst/>
          </a:prstGeom>
        </p:spPr>
        <p:txBody>
          <a:bodyPr vert="horz" lIns="91440" tIns="45720" rIns="91440" bIns="45720" rtlCol="0" anchor="ctr"/>
          <a:lstStyle>
            <a:lvl1pPr algn="r">
              <a:defRPr sz="1200">
                <a:solidFill>
                  <a:srgbClr val="034F7C"/>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4986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BDC16-5516-1D1A-D9C4-06BF0956B46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01AA299-20A9-CD2C-E603-2FFCD6374D03}"/>
              </a:ext>
            </a:extLst>
          </p:cNvPr>
          <p:cNvSpPr txBox="1"/>
          <p:nvPr/>
        </p:nvSpPr>
        <p:spPr>
          <a:xfrm>
            <a:off x="8826436" y="6362800"/>
            <a:ext cx="2825684" cy="304699"/>
          </a:xfrm>
          <a:prstGeom prst="rect">
            <a:avLst/>
          </a:prstGeom>
          <a:noFill/>
        </p:spPr>
        <p:txBody>
          <a:bodyPr wrap="square">
            <a:spAutoFit/>
          </a:bodyPr>
          <a:lstStyle/>
          <a:p>
            <a:pPr marL="0" marR="0" lvl="0" indent="0" algn="r" defTabSz="914400" rtl="0" eaLnBrk="1" fontAlgn="ctr"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Source: U.S. Census Bureau</a:t>
            </a:r>
            <a:endParaRPr kumimoji="0" lang="en-US" sz="1200" b="0" i="0" u="none" strike="noStrike" kern="1200" cap="none" spc="0" normalizeH="0" baseline="0" noProof="0">
              <a:ln>
                <a:noFill/>
              </a:ln>
              <a:solidFill>
                <a:srgbClr val="003B5C"/>
              </a:solidFill>
              <a:effectLst/>
              <a:uLnTx/>
              <a:uFillTx/>
              <a:latin typeface="Arial" panose="020B0604020202020204" pitchFamily="34" charset="0"/>
              <a:ea typeface="+mn-ea"/>
              <a:cs typeface="+mn-cs"/>
            </a:endParaRPr>
          </a:p>
        </p:txBody>
      </p:sp>
      <p:graphicFrame>
        <p:nvGraphicFramePr>
          <p:cNvPr id="2" name="Table 1">
            <a:extLst>
              <a:ext uri="{FF2B5EF4-FFF2-40B4-BE49-F238E27FC236}">
                <a16:creationId xmlns:a16="http://schemas.microsoft.com/office/drawing/2014/main" id="{161B8A74-270A-49FE-0B71-5ED7DEC092E4}"/>
              </a:ext>
            </a:extLst>
          </p:cNvPr>
          <p:cNvGraphicFramePr>
            <a:graphicFrameLocks noGrp="1"/>
          </p:cNvGraphicFramePr>
          <p:nvPr>
            <p:extLst>
              <p:ext uri="{D42A27DB-BD31-4B8C-83A1-F6EECF244321}">
                <p14:modId xmlns:p14="http://schemas.microsoft.com/office/powerpoint/2010/main" val="2093798228"/>
              </p:ext>
            </p:extLst>
          </p:nvPr>
        </p:nvGraphicFramePr>
        <p:xfrm>
          <a:off x="1606133" y="1173580"/>
          <a:ext cx="8979733" cy="5029200"/>
        </p:xfrm>
        <a:graphic>
          <a:graphicData uri="http://schemas.openxmlformats.org/drawingml/2006/table">
            <a:tbl>
              <a:tblPr>
                <a:tableStyleId>{8EC20E35-A176-4012-BC5E-935CFFF8708E}</a:tableStyleId>
              </a:tblPr>
              <a:tblGrid>
                <a:gridCol w="2844109">
                  <a:extLst>
                    <a:ext uri="{9D8B030D-6E8A-4147-A177-3AD203B41FA5}">
                      <a16:colId xmlns:a16="http://schemas.microsoft.com/office/drawing/2014/main" val="3526493267"/>
                    </a:ext>
                  </a:extLst>
                </a:gridCol>
                <a:gridCol w="1645920">
                  <a:extLst>
                    <a:ext uri="{9D8B030D-6E8A-4147-A177-3AD203B41FA5}">
                      <a16:colId xmlns:a16="http://schemas.microsoft.com/office/drawing/2014/main" val="4028851013"/>
                    </a:ext>
                  </a:extLst>
                </a:gridCol>
                <a:gridCol w="2843784">
                  <a:extLst>
                    <a:ext uri="{9D8B030D-6E8A-4147-A177-3AD203B41FA5}">
                      <a16:colId xmlns:a16="http://schemas.microsoft.com/office/drawing/2014/main" val="1284923292"/>
                    </a:ext>
                  </a:extLst>
                </a:gridCol>
                <a:gridCol w="1645920">
                  <a:extLst>
                    <a:ext uri="{9D8B030D-6E8A-4147-A177-3AD203B41FA5}">
                      <a16:colId xmlns:a16="http://schemas.microsoft.com/office/drawing/2014/main" val="3603403012"/>
                    </a:ext>
                  </a:extLst>
                </a:gridCol>
              </a:tblGrid>
              <a:tr h="457200">
                <a:tc>
                  <a:txBody>
                    <a:bodyPr/>
                    <a:lstStyle/>
                    <a:p>
                      <a:pPr algn="l" fontAlgn="b"/>
                      <a:r>
                        <a:rPr lang="en-US" sz="2000" b="1" i="0" u="none" strike="noStrike">
                          <a:solidFill>
                            <a:schemeClr val="bg1"/>
                          </a:solidFill>
                          <a:effectLst/>
                          <a:latin typeface="Aptos Narrow" panose="020B0004020202020204" pitchFamily="34" charset="0"/>
                        </a:rPr>
                        <a:t>Metro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Jobs Added</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Jobs Added</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20456270"/>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Dallas</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467,000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Denver</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86,400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631434"/>
                  </a:ext>
                </a:extLst>
              </a:tr>
              <a:tr h="457200">
                <a:tc>
                  <a:txBody>
                    <a:bodyPr/>
                    <a:lstStyle/>
                    <a:p>
                      <a:pPr marL="0" marR="0">
                        <a:buNone/>
                      </a:pPr>
                      <a:r>
                        <a:rPr lang="en-US" sz="2000" b="1">
                          <a:solidFill>
                            <a:srgbClr val="000000"/>
                          </a:solidFill>
                          <a:effectLst/>
                          <a:latin typeface="+mn-lt"/>
                          <a:ea typeface="Aptos" panose="020B0004020202020204" pitchFamily="34" charset="0"/>
                          <a:cs typeface="Aptos" panose="020B0004020202020204" pitchFamily="34" charset="0"/>
                        </a:rPr>
                        <a:t>Houston</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buNone/>
                      </a:pPr>
                      <a:r>
                        <a:rPr lang="en-US" sz="2000" b="1">
                          <a:solidFill>
                            <a:srgbClr val="000000"/>
                          </a:solidFill>
                          <a:effectLst/>
                          <a:latin typeface="+mn-lt"/>
                          <a:ea typeface="Aptos" panose="020B0004020202020204" pitchFamily="34" charset="0"/>
                          <a:cs typeface="Aptos" panose="020B0004020202020204" pitchFamily="34" charset="0"/>
                        </a:rPr>
                        <a:t>274,700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Washington</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74,500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8344794"/>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New York</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261,800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San Diego</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54,200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950368"/>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Atlanta</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231,500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Seattle</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43,600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021119"/>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Phoenix</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230,000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Chicago</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24,300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348839"/>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Miami</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226,800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Los Angeles</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16,000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804294"/>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Orlando</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167,400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Detroit</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5,600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902505"/>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Tampa</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151,700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Minneapolis</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C00000"/>
                          </a:solidFill>
                          <a:effectLst/>
                          <a:latin typeface="+mn-lt"/>
                          <a:ea typeface="Aptos" panose="020B0004020202020204" pitchFamily="34" charset="0"/>
                          <a:cs typeface="Aptos" panose="020B0004020202020204" pitchFamily="34" charset="0"/>
                        </a:rPr>
                        <a:t>-3,800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684526"/>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Riverside</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134,000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Boston</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C00000"/>
                          </a:solidFill>
                          <a:effectLst/>
                          <a:latin typeface="+mn-lt"/>
                          <a:ea typeface="Aptos" panose="020B0004020202020204" pitchFamily="34" charset="0"/>
                          <a:cs typeface="Aptos" panose="020B0004020202020204" pitchFamily="34" charset="0"/>
                        </a:rPr>
                        <a:t>-30,800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87063"/>
                  </a:ext>
                </a:extLst>
              </a:tr>
              <a:tr h="457200">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Philadelphia</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buNone/>
                      </a:pPr>
                      <a:r>
                        <a:rPr lang="en-US" sz="2000">
                          <a:solidFill>
                            <a:srgbClr val="000000"/>
                          </a:solidFill>
                          <a:effectLst/>
                          <a:latin typeface="+mn-lt"/>
                          <a:ea typeface="Aptos" panose="020B0004020202020204" pitchFamily="34" charset="0"/>
                          <a:cs typeface="Aptos" panose="020B0004020202020204" pitchFamily="34" charset="0"/>
                        </a:rPr>
                        <a:t>116,500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buNone/>
                      </a:pPr>
                      <a:r>
                        <a:rPr lang="en-US" sz="2000">
                          <a:solidFill>
                            <a:srgbClr val="000000"/>
                          </a:solidFill>
                          <a:effectLst/>
                          <a:latin typeface="+mn-lt"/>
                          <a:ea typeface="Aptos" panose="020B0004020202020204" pitchFamily="34" charset="0"/>
                          <a:cs typeface="Aptos" panose="020B0004020202020204" pitchFamily="34" charset="0"/>
                        </a:rPr>
                        <a:t>San Francisco</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buNone/>
                      </a:pPr>
                      <a:r>
                        <a:rPr lang="en-US" sz="2000">
                          <a:solidFill>
                            <a:srgbClr val="C00000"/>
                          </a:solidFill>
                          <a:effectLst/>
                          <a:latin typeface="+mn-lt"/>
                          <a:ea typeface="Aptos" panose="020B0004020202020204" pitchFamily="34" charset="0"/>
                          <a:cs typeface="Aptos" panose="020B0004020202020204" pitchFamily="34" charset="0"/>
                        </a:rPr>
                        <a:t>-73,300</a:t>
                      </a:r>
                      <a:endParaRPr lang="en-US" sz="2000">
                        <a:effectLst/>
                        <a:latin typeface="+mn-lt"/>
                        <a:ea typeface="Aptos" panose="020B0004020202020204" pitchFamily="34" charset="0"/>
                        <a:cs typeface="Aptos" panose="020B00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8422"/>
                  </a:ext>
                </a:extLst>
              </a:tr>
            </a:tbl>
          </a:graphicData>
        </a:graphic>
      </p:graphicFrame>
      <p:sp>
        <p:nvSpPr>
          <p:cNvPr id="4" name="Title 1">
            <a:extLst>
              <a:ext uri="{FF2B5EF4-FFF2-40B4-BE49-F238E27FC236}">
                <a16:creationId xmlns:a16="http://schemas.microsoft.com/office/drawing/2014/main" id="{8CBAF584-332F-4197-CE23-737D5FBF6D36}"/>
              </a:ext>
            </a:extLst>
          </p:cNvPr>
          <p:cNvSpPr txBox="1">
            <a:spLocks/>
          </p:cNvSpPr>
          <p:nvPr/>
        </p:nvSpPr>
        <p:spPr>
          <a:xfrm>
            <a:off x="375863" y="373480"/>
            <a:ext cx="10515600"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Creating Jobs and Opportunity</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Jobs Added Last Five Years, 20 Most Populous U.S. Metros (2019-2024)</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3000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0BF8871E-CB82-4193-F245-78056BC8E5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80026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C5B46-AF1C-E9E8-2A42-50537B6AE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37C99-1991-DBE2-C5DC-A8F768CB5DBC}"/>
              </a:ext>
            </a:extLst>
          </p:cNvPr>
          <p:cNvSpPr>
            <a:spLocks noGrp="1"/>
          </p:cNvSpPr>
          <p:nvPr>
            <p:ph type="title"/>
          </p:nvPr>
        </p:nvSpPr>
        <p:spPr>
          <a:xfrm>
            <a:off x="180284" y="268994"/>
            <a:ext cx="11831432" cy="688423"/>
          </a:xfrm>
        </p:spPr>
        <p:txBody>
          <a:bodyPr>
            <a:noAutofit/>
          </a:bodyPr>
          <a:lstStyle/>
          <a:p>
            <a:r>
              <a:rPr lang="en-US" sz="3200"/>
              <a:t>Named Storms and Metro Houston Employment </a:t>
            </a:r>
            <a:br>
              <a:rPr lang="en-US" sz="3200"/>
            </a:br>
            <a:r>
              <a:rPr lang="en-US" sz="3200"/>
              <a:t>1980-2025</a:t>
            </a:r>
          </a:p>
        </p:txBody>
      </p:sp>
      <p:graphicFrame>
        <p:nvGraphicFramePr>
          <p:cNvPr id="4" name="Content Placeholder 5">
            <a:extLst>
              <a:ext uri="{FF2B5EF4-FFF2-40B4-BE49-F238E27FC236}">
                <a16:creationId xmlns:a16="http://schemas.microsoft.com/office/drawing/2014/main" id="{8A9ABBFD-6BFE-CB00-0E0A-DEBB44FB3F5F}"/>
              </a:ext>
            </a:extLst>
          </p:cNvPr>
          <p:cNvGraphicFramePr>
            <a:graphicFrameLocks/>
          </p:cNvGraphicFramePr>
          <p:nvPr>
            <p:extLst>
              <p:ext uri="{D42A27DB-BD31-4B8C-83A1-F6EECF244321}">
                <p14:modId xmlns:p14="http://schemas.microsoft.com/office/powerpoint/2010/main" val="3741687771"/>
              </p:ext>
            </p:extLst>
          </p:nvPr>
        </p:nvGraphicFramePr>
        <p:xfrm>
          <a:off x="180975" y="990601"/>
          <a:ext cx="11830050" cy="51863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4520CC3-D1EF-0877-013D-4FAD50D85A51}"/>
              </a:ext>
            </a:extLst>
          </p:cNvPr>
          <p:cNvSpPr txBox="1"/>
          <p:nvPr/>
        </p:nvSpPr>
        <p:spPr>
          <a:xfrm>
            <a:off x="978611" y="4520917"/>
            <a:ext cx="400110" cy="716852"/>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Danielle</a:t>
            </a:r>
          </a:p>
        </p:txBody>
      </p:sp>
      <p:sp>
        <p:nvSpPr>
          <p:cNvPr id="6" name="TextBox 5">
            <a:extLst>
              <a:ext uri="{FF2B5EF4-FFF2-40B4-BE49-F238E27FC236}">
                <a16:creationId xmlns:a16="http://schemas.microsoft.com/office/drawing/2014/main" id="{3BD4C257-4AE6-CF4B-776B-D62685E8E023}"/>
              </a:ext>
            </a:extLst>
          </p:cNvPr>
          <p:cNvSpPr txBox="1"/>
          <p:nvPr/>
        </p:nvSpPr>
        <p:spPr>
          <a:xfrm>
            <a:off x="1543520" y="4680105"/>
            <a:ext cx="400110" cy="446155"/>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Alicia</a:t>
            </a:r>
          </a:p>
        </p:txBody>
      </p:sp>
      <p:sp>
        <p:nvSpPr>
          <p:cNvPr id="7" name="TextBox 6">
            <a:extLst>
              <a:ext uri="{FF2B5EF4-FFF2-40B4-BE49-F238E27FC236}">
                <a16:creationId xmlns:a16="http://schemas.microsoft.com/office/drawing/2014/main" id="{85C83BD7-80D6-09C0-4C04-94DAF9E8BBF9}"/>
              </a:ext>
            </a:extLst>
          </p:cNvPr>
          <p:cNvSpPr txBox="1"/>
          <p:nvPr/>
        </p:nvSpPr>
        <p:spPr>
          <a:xfrm>
            <a:off x="5805712" y="3097904"/>
            <a:ext cx="400110" cy="617938"/>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Allison</a:t>
            </a:r>
          </a:p>
        </p:txBody>
      </p:sp>
      <p:sp>
        <p:nvSpPr>
          <p:cNvPr id="8" name="TextBox 7">
            <a:extLst>
              <a:ext uri="{FF2B5EF4-FFF2-40B4-BE49-F238E27FC236}">
                <a16:creationId xmlns:a16="http://schemas.microsoft.com/office/drawing/2014/main" id="{DBCC7B53-A091-1D02-026C-9765261B03A9}"/>
              </a:ext>
            </a:extLst>
          </p:cNvPr>
          <p:cNvSpPr txBox="1"/>
          <p:nvPr/>
        </p:nvSpPr>
        <p:spPr>
          <a:xfrm>
            <a:off x="2918550" y="3953481"/>
            <a:ext cx="400110" cy="617938"/>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Jerry</a:t>
            </a:r>
          </a:p>
        </p:txBody>
      </p:sp>
      <p:sp>
        <p:nvSpPr>
          <p:cNvPr id="9" name="TextBox 8">
            <a:extLst>
              <a:ext uri="{FF2B5EF4-FFF2-40B4-BE49-F238E27FC236}">
                <a16:creationId xmlns:a16="http://schemas.microsoft.com/office/drawing/2014/main" id="{B53C901B-EFA9-4F4E-C8FF-D20199E77F7F}"/>
              </a:ext>
            </a:extLst>
          </p:cNvPr>
          <p:cNvSpPr txBox="1"/>
          <p:nvPr/>
        </p:nvSpPr>
        <p:spPr>
          <a:xfrm>
            <a:off x="6096000" y="3254812"/>
            <a:ext cx="400110" cy="348375"/>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Fay</a:t>
            </a:r>
          </a:p>
        </p:txBody>
      </p:sp>
      <p:sp>
        <p:nvSpPr>
          <p:cNvPr id="10" name="TextBox 9">
            <a:extLst>
              <a:ext uri="{FF2B5EF4-FFF2-40B4-BE49-F238E27FC236}">
                <a16:creationId xmlns:a16="http://schemas.microsoft.com/office/drawing/2014/main" id="{ADCD533A-E60C-AF2C-1FFD-2E17817F48CC}"/>
              </a:ext>
            </a:extLst>
          </p:cNvPr>
          <p:cNvSpPr txBox="1"/>
          <p:nvPr/>
        </p:nvSpPr>
        <p:spPr>
          <a:xfrm>
            <a:off x="7239619" y="2805343"/>
            <a:ext cx="400110" cy="359569"/>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Ike</a:t>
            </a:r>
          </a:p>
        </p:txBody>
      </p:sp>
      <p:sp>
        <p:nvSpPr>
          <p:cNvPr id="11" name="TextBox 10">
            <a:extLst>
              <a:ext uri="{FF2B5EF4-FFF2-40B4-BE49-F238E27FC236}">
                <a16:creationId xmlns:a16="http://schemas.microsoft.com/office/drawing/2014/main" id="{0D33E4E0-D9E5-8932-A1F5-40FF2B30CCF4}"/>
              </a:ext>
            </a:extLst>
          </p:cNvPr>
          <p:cNvSpPr txBox="1"/>
          <p:nvPr/>
        </p:nvSpPr>
        <p:spPr>
          <a:xfrm>
            <a:off x="9410648" y="1708514"/>
            <a:ext cx="400110" cy="557449"/>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Harvey</a:t>
            </a:r>
          </a:p>
        </p:txBody>
      </p:sp>
      <p:sp>
        <p:nvSpPr>
          <p:cNvPr id="12" name="TextBox 11">
            <a:extLst>
              <a:ext uri="{FF2B5EF4-FFF2-40B4-BE49-F238E27FC236}">
                <a16:creationId xmlns:a16="http://schemas.microsoft.com/office/drawing/2014/main" id="{8466B497-FB79-D454-5F63-F507C0D27895}"/>
              </a:ext>
            </a:extLst>
          </p:cNvPr>
          <p:cNvSpPr txBox="1"/>
          <p:nvPr/>
        </p:nvSpPr>
        <p:spPr>
          <a:xfrm>
            <a:off x="10120226" y="1241135"/>
            <a:ext cx="400110" cy="688504"/>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Imelda</a:t>
            </a:r>
          </a:p>
        </p:txBody>
      </p:sp>
      <p:sp>
        <p:nvSpPr>
          <p:cNvPr id="13" name="TextBox 12">
            <a:extLst>
              <a:ext uri="{FF2B5EF4-FFF2-40B4-BE49-F238E27FC236}">
                <a16:creationId xmlns:a16="http://schemas.microsoft.com/office/drawing/2014/main" id="{EB448F17-CE01-552D-8DA0-A3FDBF98A99F}"/>
              </a:ext>
            </a:extLst>
          </p:cNvPr>
          <p:cNvSpPr txBox="1"/>
          <p:nvPr/>
        </p:nvSpPr>
        <p:spPr>
          <a:xfrm>
            <a:off x="10905798" y="896882"/>
            <a:ext cx="400110" cy="688504"/>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Nicholas</a:t>
            </a:r>
          </a:p>
        </p:txBody>
      </p:sp>
      <p:sp>
        <p:nvSpPr>
          <p:cNvPr id="14" name="TextBox 13">
            <a:extLst>
              <a:ext uri="{FF2B5EF4-FFF2-40B4-BE49-F238E27FC236}">
                <a16:creationId xmlns:a16="http://schemas.microsoft.com/office/drawing/2014/main" id="{EEA0A1A4-E9F3-0E96-C544-2E1B098A34D4}"/>
              </a:ext>
            </a:extLst>
          </p:cNvPr>
          <p:cNvSpPr txBox="1"/>
          <p:nvPr/>
        </p:nvSpPr>
        <p:spPr>
          <a:xfrm>
            <a:off x="11260861" y="940911"/>
            <a:ext cx="400110" cy="600447"/>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Beryl</a:t>
            </a:r>
          </a:p>
        </p:txBody>
      </p:sp>
      <p:sp>
        <p:nvSpPr>
          <p:cNvPr id="15" name="TextBox 14">
            <a:extLst>
              <a:ext uri="{FF2B5EF4-FFF2-40B4-BE49-F238E27FC236}">
                <a16:creationId xmlns:a16="http://schemas.microsoft.com/office/drawing/2014/main" id="{16D5B808-A994-A8F9-C183-7C756F168D57}"/>
              </a:ext>
            </a:extLst>
          </p:cNvPr>
          <p:cNvSpPr txBox="1"/>
          <p:nvPr/>
        </p:nvSpPr>
        <p:spPr>
          <a:xfrm>
            <a:off x="2343740" y="4619841"/>
            <a:ext cx="400110" cy="617938"/>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Bonnie</a:t>
            </a:r>
          </a:p>
        </p:txBody>
      </p:sp>
      <p:sp>
        <p:nvSpPr>
          <p:cNvPr id="16" name="TextBox 15">
            <a:extLst>
              <a:ext uri="{FF2B5EF4-FFF2-40B4-BE49-F238E27FC236}">
                <a16:creationId xmlns:a16="http://schemas.microsoft.com/office/drawing/2014/main" id="{50ECB9FD-87CE-5ADB-698C-1D7B5839998F}"/>
              </a:ext>
            </a:extLst>
          </p:cNvPr>
          <p:cNvSpPr txBox="1"/>
          <p:nvPr/>
        </p:nvSpPr>
        <p:spPr>
          <a:xfrm>
            <a:off x="2908649" y="4520917"/>
            <a:ext cx="400110" cy="617938"/>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Chantal</a:t>
            </a:r>
          </a:p>
        </p:txBody>
      </p:sp>
      <p:sp>
        <p:nvSpPr>
          <p:cNvPr id="17" name="TextBox 16">
            <a:extLst>
              <a:ext uri="{FF2B5EF4-FFF2-40B4-BE49-F238E27FC236}">
                <a16:creationId xmlns:a16="http://schemas.microsoft.com/office/drawing/2014/main" id="{0CFDA8F6-C680-42F3-A20A-AAFABA25D87E}"/>
              </a:ext>
            </a:extLst>
          </p:cNvPr>
          <p:cNvSpPr txBox="1"/>
          <p:nvPr/>
        </p:nvSpPr>
        <p:spPr>
          <a:xfrm>
            <a:off x="6388249" y="3132844"/>
            <a:ext cx="400110" cy="548058"/>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Grace</a:t>
            </a:r>
          </a:p>
        </p:txBody>
      </p:sp>
      <p:sp>
        <p:nvSpPr>
          <p:cNvPr id="18" name="TextBox 17">
            <a:extLst>
              <a:ext uri="{FF2B5EF4-FFF2-40B4-BE49-F238E27FC236}">
                <a16:creationId xmlns:a16="http://schemas.microsoft.com/office/drawing/2014/main" id="{DB7DDC63-F201-6594-37CD-869203D0BC4C}"/>
              </a:ext>
            </a:extLst>
          </p:cNvPr>
          <p:cNvSpPr txBox="1"/>
          <p:nvPr/>
        </p:nvSpPr>
        <p:spPr>
          <a:xfrm>
            <a:off x="8295014" y="2373696"/>
            <a:ext cx="400110" cy="431647"/>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Issac</a:t>
            </a:r>
          </a:p>
        </p:txBody>
      </p:sp>
      <p:sp>
        <p:nvSpPr>
          <p:cNvPr id="19" name="TextBox 18">
            <a:extLst>
              <a:ext uri="{FF2B5EF4-FFF2-40B4-BE49-F238E27FC236}">
                <a16:creationId xmlns:a16="http://schemas.microsoft.com/office/drawing/2014/main" id="{9563B454-4F82-0E1A-F56A-64D8508EE211}"/>
              </a:ext>
            </a:extLst>
          </p:cNvPr>
          <p:cNvSpPr txBox="1"/>
          <p:nvPr/>
        </p:nvSpPr>
        <p:spPr>
          <a:xfrm>
            <a:off x="10426348" y="1634047"/>
            <a:ext cx="400110" cy="488659"/>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Beta</a:t>
            </a:r>
          </a:p>
        </p:txBody>
      </p:sp>
      <p:sp>
        <p:nvSpPr>
          <p:cNvPr id="20" name="TextBox 19">
            <a:extLst>
              <a:ext uri="{FF2B5EF4-FFF2-40B4-BE49-F238E27FC236}">
                <a16:creationId xmlns:a16="http://schemas.microsoft.com/office/drawing/2014/main" id="{890F5B4A-1DB4-FDDF-68BE-63ED00FA6BC7}"/>
              </a:ext>
            </a:extLst>
          </p:cNvPr>
          <p:cNvSpPr txBox="1"/>
          <p:nvPr/>
        </p:nvSpPr>
        <p:spPr>
          <a:xfrm>
            <a:off x="4225413" y="4089539"/>
            <a:ext cx="400110" cy="503897"/>
          </a:xfrm>
          <a:prstGeom prst="rect">
            <a:avLst/>
          </a:prstGeom>
          <a:noFill/>
        </p:spPr>
        <p:txBody>
          <a:bodyPr vert="vert"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Franklin Gothic Book" panose="020B0503020102020204"/>
                <a:ea typeface="+mn-ea"/>
                <a:cs typeface="+mn-cs"/>
              </a:rPr>
              <a:t>Rosa</a:t>
            </a:r>
          </a:p>
        </p:txBody>
      </p:sp>
      <p:sp>
        <p:nvSpPr>
          <p:cNvPr id="21" name="TextBox 20">
            <a:extLst>
              <a:ext uri="{FF2B5EF4-FFF2-40B4-BE49-F238E27FC236}">
                <a16:creationId xmlns:a16="http://schemas.microsoft.com/office/drawing/2014/main" id="{B1584BE5-DA9F-ADA1-181D-B36167F1745C}"/>
              </a:ext>
            </a:extLst>
          </p:cNvPr>
          <p:cNvSpPr txBox="1"/>
          <p:nvPr/>
        </p:nvSpPr>
        <p:spPr>
          <a:xfrm>
            <a:off x="4490918" y="3857899"/>
            <a:ext cx="400110" cy="617938"/>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Dean</a:t>
            </a:r>
          </a:p>
        </p:txBody>
      </p:sp>
      <p:sp>
        <p:nvSpPr>
          <p:cNvPr id="22" name="TextBox 21">
            <a:extLst>
              <a:ext uri="{FF2B5EF4-FFF2-40B4-BE49-F238E27FC236}">
                <a16:creationId xmlns:a16="http://schemas.microsoft.com/office/drawing/2014/main" id="{E308BA9A-D87D-CFB7-5529-7E3D19E59308}"/>
              </a:ext>
            </a:extLst>
          </p:cNvPr>
          <p:cNvSpPr txBox="1"/>
          <p:nvPr/>
        </p:nvSpPr>
        <p:spPr>
          <a:xfrm>
            <a:off x="4777606" y="3365916"/>
            <a:ext cx="400110" cy="926642"/>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B5C">
                    <a:lumMod val="90000"/>
                    <a:lumOff val="10000"/>
                  </a:srgbClr>
                </a:solidFill>
                <a:effectLst/>
                <a:uLnTx/>
                <a:uFillTx/>
                <a:latin typeface="Franklin Gothic Book" panose="020B0503020102020204"/>
                <a:ea typeface="+mn-ea"/>
                <a:cs typeface="+mn-cs"/>
              </a:rPr>
              <a:t>Josephine</a:t>
            </a:r>
          </a:p>
        </p:txBody>
      </p:sp>
      <p:sp>
        <p:nvSpPr>
          <p:cNvPr id="23" name="Slide Number Placeholder 5">
            <a:extLst>
              <a:ext uri="{FF2B5EF4-FFF2-40B4-BE49-F238E27FC236}">
                <a16:creationId xmlns:a16="http://schemas.microsoft.com/office/drawing/2014/main" id="{9A070FCA-0B0A-65EC-69B9-8BF9F7EDBBDB}"/>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24596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CB00B-13E8-04EB-4F00-57E0EC3B2D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FE00D3A-7089-85F6-6EB7-A1D26995A25E}"/>
              </a:ext>
            </a:extLst>
          </p:cNvPr>
          <p:cNvSpPr>
            <a:spLocks noGrp="1"/>
          </p:cNvSpPr>
          <p:nvPr>
            <p:ph type="title"/>
          </p:nvPr>
        </p:nvSpPr>
        <p:spPr>
          <a:xfrm>
            <a:off x="360568" y="250624"/>
            <a:ext cx="11831432" cy="688423"/>
          </a:xfrm>
        </p:spPr>
        <p:txBody>
          <a:bodyPr>
            <a:normAutofit/>
          </a:bodyPr>
          <a:lstStyle/>
          <a:p>
            <a:r>
              <a:rPr lang="en-US"/>
              <a:t>Houston is a Global City</a:t>
            </a:r>
          </a:p>
        </p:txBody>
      </p:sp>
      <p:sp>
        <p:nvSpPr>
          <p:cNvPr id="2" name="Slide Number Placeholder 5">
            <a:extLst>
              <a:ext uri="{FF2B5EF4-FFF2-40B4-BE49-F238E27FC236}">
                <a16:creationId xmlns:a16="http://schemas.microsoft.com/office/drawing/2014/main" id="{3311A0DA-4B2B-0C5B-7F1C-0F23A4813E3E}"/>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91232304-23AB-FD0B-B677-5D55192E8E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
        <p:nvSpPr>
          <p:cNvPr id="17" name="TextBox 16">
            <a:extLst>
              <a:ext uri="{FF2B5EF4-FFF2-40B4-BE49-F238E27FC236}">
                <a16:creationId xmlns:a16="http://schemas.microsoft.com/office/drawing/2014/main" id="{C0BBEE6A-C9FD-55DB-F0D2-9D87E4A6AAA0}"/>
              </a:ext>
            </a:extLst>
          </p:cNvPr>
          <p:cNvSpPr txBox="1"/>
          <p:nvPr/>
        </p:nvSpPr>
        <p:spPr>
          <a:xfrm>
            <a:off x="507879" y="1150821"/>
            <a:ext cx="60529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003B5C"/>
                </a:solidFill>
                <a:effectLst/>
                <a:uLnTx/>
                <a:uFillTx/>
                <a:latin typeface="Franklin Gothic Book" panose="020B0503020102020204"/>
                <a:ea typeface="+mn-ea"/>
                <a:cs typeface="+mn-cs"/>
              </a:rPr>
              <a:t>Top Export Metro</a:t>
            </a:r>
          </a:p>
        </p:txBody>
      </p:sp>
      <p:grpSp>
        <p:nvGrpSpPr>
          <p:cNvPr id="24" name="Group 23">
            <a:extLst>
              <a:ext uri="{FF2B5EF4-FFF2-40B4-BE49-F238E27FC236}">
                <a16:creationId xmlns:a16="http://schemas.microsoft.com/office/drawing/2014/main" id="{6E6BC0B4-DEE6-22FF-78F3-2B610ADEB550}"/>
              </a:ext>
            </a:extLst>
          </p:cNvPr>
          <p:cNvGrpSpPr/>
          <p:nvPr/>
        </p:nvGrpSpPr>
        <p:grpSpPr>
          <a:xfrm>
            <a:off x="5148607" y="1800380"/>
            <a:ext cx="8239817" cy="1507664"/>
            <a:chOff x="5241544" y="3429000"/>
            <a:chExt cx="8239817" cy="1507664"/>
          </a:xfrm>
        </p:grpSpPr>
        <p:sp>
          <p:nvSpPr>
            <p:cNvPr id="18" name="TextBox 17">
              <a:extLst>
                <a:ext uri="{FF2B5EF4-FFF2-40B4-BE49-F238E27FC236}">
                  <a16:creationId xmlns:a16="http://schemas.microsoft.com/office/drawing/2014/main" id="{DD12966A-FF14-261C-9F3A-0B619912D4CD}"/>
                </a:ext>
              </a:extLst>
            </p:cNvPr>
            <p:cNvSpPr txBox="1"/>
            <p:nvPr/>
          </p:nvSpPr>
          <p:spPr>
            <a:xfrm>
              <a:off x="5241544" y="3429000"/>
              <a:ext cx="547664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6350" cap="flat">
                    <a:noFill/>
                    <a:miter lim="800000"/>
                  </a:ln>
                  <a:solidFill>
                    <a:srgbClr val="112846"/>
                  </a:solidFill>
                  <a:effectLst/>
                  <a:uLnTx/>
                  <a:uFillTx/>
                  <a:latin typeface="Franklin Gothic Medium" panose="020B0603020102020204"/>
                  <a:ea typeface="+mn-ea"/>
                  <a:cs typeface="+mn-cs"/>
                </a:rPr>
                <a:t>Metro Houston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6350" cap="flat">
                    <a:noFill/>
                    <a:miter lim="800000"/>
                  </a:ln>
                  <a:solidFill>
                    <a:srgbClr val="112846"/>
                  </a:solidFill>
                  <a:effectLst/>
                  <a:uLnTx/>
                  <a:uFillTx/>
                  <a:latin typeface="Franklin Gothic Medium" panose="020B0603020102020204"/>
                  <a:ea typeface="+mn-ea"/>
                  <a:cs typeface="+mn-cs"/>
                </a:rPr>
                <a:t>Foreign-Born </a:t>
              </a:r>
              <a:r>
                <a:rPr kumimoji="0" lang="en-US" sz="1800" b="1" i="0" u="sng" strike="noStrike" kern="1200" cap="none" spc="0" normalizeH="0" baseline="0" noProof="0">
                  <a:ln w="6350" cap="flat">
                    <a:noFill/>
                    <a:miter lim="800000"/>
                  </a:ln>
                  <a:solidFill>
                    <a:srgbClr val="112846"/>
                  </a:solidFill>
                  <a:effectLst/>
                  <a:uLnTx/>
                  <a:uFillTx/>
                  <a:latin typeface="Franklin Gothic Medium" panose="020B0603020102020204"/>
                  <a:ea typeface="+mn-ea"/>
                  <a:cs typeface="+mn-cs"/>
                </a:rPr>
                <a:t>Population</a:t>
              </a:r>
            </a:p>
          </p:txBody>
        </p:sp>
        <p:sp>
          <p:nvSpPr>
            <p:cNvPr id="19" name="TextBox 18">
              <a:extLst>
                <a:ext uri="{FF2B5EF4-FFF2-40B4-BE49-F238E27FC236}">
                  <a16:creationId xmlns:a16="http://schemas.microsoft.com/office/drawing/2014/main" id="{FBF3E350-435A-B01E-4FC1-7F034CB6ED1E}"/>
                </a:ext>
              </a:extLst>
            </p:cNvPr>
            <p:cNvSpPr txBox="1"/>
            <p:nvPr/>
          </p:nvSpPr>
          <p:spPr>
            <a:xfrm>
              <a:off x="7855432" y="3429000"/>
              <a:ext cx="562592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6350" cap="flat">
                    <a:noFill/>
                    <a:miter lim="800000"/>
                  </a:ln>
                  <a:solidFill>
                    <a:srgbClr val="112846"/>
                  </a:solidFill>
                  <a:effectLst/>
                  <a:uLnTx/>
                  <a:uFillTx/>
                  <a:latin typeface="Franklin Gothic Medium" panose="020B0603020102020204"/>
                  <a:ea typeface="+mn-ea"/>
                  <a:cs typeface="+mn-cs"/>
                </a:rPr>
                <a:t>Metro Houston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6350" cap="flat">
                    <a:noFill/>
                    <a:miter lim="800000"/>
                  </a:ln>
                  <a:solidFill>
                    <a:srgbClr val="112846"/>
                  </a:solidFill>
                  <a:effectLst/>
                  <a:uLnTx/>
                  <a:uFillTx/>
                  <a:latin typeface="Franklin Gothic Medium" panose="020B0603020102020204"/>
                  <a:ea typeface="+mn-ea"/>
                  <a:cs typeface="+mn-cs"/>
                </a:rPr>
                <a:t>Foreign-Born </a:t>
              </a:r>
              <a:r>
                <a:rPr kumimoji="0" lang="en-US" sz="1800" b="1" i="0" u="sng" strike="noStrike" kern="1200" cap="none" spc="0" normalizeH="0" baseline="0" noProof="0">
                  <a:ln w="6350" cap="flat">
                    <a:noFill/>
                    <a:miter lim="800000"/>
                  </a:ln>
                  <a:solidFill>
                    <a:srgbClr val="112846"/>
                  </a:solidFill>
                  <a:effectLst/>
                  <a:uLnTx/>
                  <a:uFillTx/>
                  <a:latin typeface="Franklin Gothic Medium" panose="020B0603020102020204"/>
                  <a:ea typeface="+mn-ea"/>
                  <a:cs typeface="+mn-cs"/>
                </a:rPr>
                <a:t>Labor Force</a:t>
              </a:r>
            </a:p>
          </p:txBody>
        </p:sp>
        <p:sp>
          <p:nvSpPr>
            <p:cNvPr id="20" name="TextBox 19">
              <a:extLst>
                <a:ext uri="{FF2B5EF4-FFF2-40B4-BE49-F238E27FC236}">
                  <a16:creationId xmlns:a16="http://schemas.microsoft.com/office/drawing/2014/main" id="{70DA59A9-C5FF-31E8-4FBF-C7C3AF9F5C62}"/>
                </a:ext>
              </a:extLst>
            </p:cNvPr>
            <p:cNvSpPr txBox="1"/>
            <p:nvPr/>
          </p:nvSpPr>
          <p:spPr>
            <a:xfrm>
              <a:off x="6129295" y="3921001"/>
              <a:ext cx="37011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3B5C">
                      <a:lumMod val="75000"/>
                      <a:lumOff val="25000"/>
                    </a:srgbClr>
                  </a:solidFill>
                  <a:effectLst/>
                  <a:uLnTx/>
                  <a:uFillTx/>
                  <a:latin typeface="Barlow" panose="00000500000000000000" pitchFamily="2" charset="0"/>
                  <a:ea typeface="+mn-ea"/>
                  <a:cs typeface="+mn-cs"/>
                </a:rPr>
                <a:t>25%</a:t>
              </a:r>
            </a:p>
          </p:txBody>
        </p:sp>
        <p:sp>
          <p:nvSpPr>
            <p:cNvPr id="21" name="TextBox 20">
              <a:extLst>
                <a:ext uri="{FF2B5EF4-FFF2-40B4-BE49-F238E27FC236}">
                  <a16:creationId xmlns:a16="http://schemas.microsoft.com/office/drawing/2014/main" id="{5F81D956-142F-E21C-C351-33D7CE3B7D73}"/>
                </a:ext>
              </a:extLst>
            </p:cNvPr>
            <p:cNvSpPr txBox="1"/>
            <p:nvPr/>
          </p:nvSpPr>
          <p:spPr>
            <a:xfrm>
              <a:off x="8867617" y="3905299"/>
              <a:ext cx="370114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3B5C">
                      <a:lumMod val="75000"/>
                      <a:lumOff val="25000"/>
                    </a:srgbClr>
                  </a:solidFill>
                  <a:effectLst/>
                  <a:uLnTx/>
                  <a:uFillTx/>
                  <a:latin typeface="Barlow" panose="00000500000000000000" pitchFamily="2" charset="0"/>
                  <a:ea typeface="+mn-ea"/>
                  <a:cs typeface="+mn-cs"/>
                </a:rPr>
                <a:t>31%</a:t>
              </a:r>
            </a:p>
          </p:txBody>
        </p:sp>
      </p:grpSp>
      <p:cxnSp>
        <p:nvCxnSpPr>
          <p:cNvPr id="25" name="Straight Connector 24">
            <a:extLst>
              <a:ext uri="{FF2B5EF4-FFF2-40B4-BE49-F238E27FC236}">
                <a16:creationId xmlns:a16="http://schemas.microsoft.com/office/drawing/2014/main" id="{F103CCA4-D1A5-8E4C-5979-8A4C34C34937}"/>
              </a:ext>
            </a:extLst>
          </p:cNvPr>
          <p:cNvCxnSpPr/>
          <p:nvPr/>
        </p:nvCxnSpPr>
        <p:spPr>
          <a:xfrm>
            <a:off x="7033420" y="3817941"/>
            <a:ext cx="449392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7DA0D2C-5517-B522-2673-63AA0572D706}"/>
              </a:ext>
            </a:extLst>
          </p:cNvPr>
          <p:cNvSpPr txBox="1"/>
          <p:nvPr/>
        </p:nvSpPr>
        <p:spPr>
          <a:xfrm>
            <a:off x="6198869" y="4196142"/>
            <a:ext cx="60529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Franklin Gothic Book" panose="020B0503020102020204"/>
                <a:ea typeface="+mn-ea"/>
                <a:cs typeface="+mn-cs"/>
              </a:rPr>
              <a:t>Home to 86 Consulate Offices</a:t>
            </a:r>
            <a:br>
              <a:rPr kumimoji="0" lang="en-US" sz="3200" b="1" i="0" u="none" strike="noStrike" kern="1200" cap="none" spc="0" normalizeH="0" baseline="0" noProof="0">
                <a:ln>
                  <a:noFill/>
                </a:ln>
                <a:solidFill>
                  <a:srgbClr val="003B5C"/>
                </a:solidFill>
                <a:effectLst/>
                <a:uLnTx/>
                <a:uFillTx/>
                <a:latin typeface="Franklin Gothic Book" panose="020B0503020102020204"/>
                <a:ea typeface="+mn-ea"/>
                <a:cs typeface="+mn-cs"/>
              </a:rPr>
            </a:br>
            <a:r>
              <a:rPr kumimoji="0" lang="en-US" sz="3200" b="1" i="0" u="none" strike="noStrike" kern="1200" cap="none" spc="0" normalizeH="0" baseline="0" noProof="0">
                <a:ln>
                  <a:noFill/>
                </a:ln>
                <a:solidFill>
                  <a:srgbClr val="003B5C"/>
                </a:solidFill>
                <a:effectLst/>
                <a:uLnTx/>
                <a:uFillTx/>
                <a:latin typeface="Franklin Gothic Book" panose="020B0503020102020204"/>
                <a:ea typeface="+mn-ea"/>
                <a:cs typeface="+mn-cs"/>
              </a:rPr>
              <a:t>and Honorary Consuls</a:t>
            </a:r>
            <a:endParaRPr kumimoji="0" lang="en-US" sz="1200" b="0" i="0" u="none" strike="noStrike" kern="1200" cap="none" spc="0" normalizeH="0" baseline="0" noProof="0">
              <a:ln>
                <a:noFill/>
              </a:ln>
              <a:solidFill>
                <a:srgbClr val="003B5C"/>
              </a:solidFill>
              <a:effectLst/>
              <a:uLnTx/>
              <a:uFillTx/>
              <a:latin typeface="Franklin Gothic Book" panose="020B0503020102020204"/>
              <a:ea typeface="+mn-ea"/>
              <a:cs typeface="+mn-cs"/>
            </a:endParaRPr>
          </a:p>
        </p:txBody>
      </p:sp>
      <p:graphicFrame>
        <p:nvGraphicFramePr>
          <p:cNvPr id="4" name="Table 3">
            <a:extLst>
              <a:ext uri="{FF2B5EF4-FFF2-40B4-BE49-F238E27FC236}">
                <a16:creationId xmlns:a16="http://schemas.microsoft.com/office/drawing/2014/main" id="{E0DBC04D-66DE-6AA5-F7F0-0739546CF911}"/>
              </a:ext>
            </a:extLst>
          </p:cNvPr>
          <p:cNvGraphicFramePr>
            <a:graphicFrameLocks noGrp="1"/>
          </p:cNvGraphicFramePr>
          <p:nvPr/>
        </p:nvGraphicFramePr>
        <p:xfrm>
          <a:off x="883147" y="1671103"/>
          <a:ext cx="4709336" cy="3774455"/>
        </p:xfrm>
        <a:graphic>
          <a:graphicData uri="http://schemas.openxmlformats.org/drawingml/2006/table">
            <a:tbl>
              <a:tblPr>
                <a:tableStyleId>{8EC20E35-A176-4012-BC5E-935CFFF8708E}</a:tableStyleId>
              </a:tblPr>
              <a:tblGrid>
                <a:gridCol w="804631">
                  <a:extLst>
                    <a:ext uri="{9D8B030D-6E8A-4147-A177-3AD203B41FA5}">
                      <a16:colId xmlns:a16="http://schemas.microsoft.com/office/drawing/2014/main" val="3121427093"/>
                    </a:ext>
                  </a:extLst>
                </a:gridCol>
                <a:gridCol w="2107803">
                  <a:extLst>
                    <a:ext uri="{9D8B030D-6E8A-4147-A177-3AD203B41FA5}">
                      <a16:colId xmlns:a16="http://schemas.microsoft.com/office/drawing/2014/main" val="3631101650"/>
                    </a:ext>
                  </a:extLst>
                </a:gridCol>
                <a:gridCol w="1796902">
                  <a:extLst>
                    <a:ext uri="{9D8B030D-6E8A-4147-A177-3AD203B41FA5}">
                      <a16:colId xmlns:a16="http://schemas.microsoft.com/office/drawing/2014/main" val="3154289239"/>
                    </a:ext>
                  </a:extLst>
                </a:gridCol>
              </a:tblGrid>
              <a:tr h="372225">
                <a:tc>
                  <a:txBody>
                    <a:bodyPr/>
                    <a:lstStyle/>
                    <a:p>
                      <a:pPr algn="ctr" fontAlgn="b"/>
                      <a:r>
                        <a:rPr lang="en-US" sz="1500" b="1" u="none" strike="noStrike">
                          <a:solidFill>
                            <a:schemeClr val="bg1"/>
                          </a:solidFill>
                          <a:effectLst/>
                          <a:latin typeface="Aptos Narrow" panose="020B0004020202020204" pitchFamily="34" charset="0"/>
                        </a:rPr>
                        <a:t>Rank</a:t>
                      </a:r>
                      <a:endParaRPr lang="en-US" sz="1500" b="1" i="0" u="none" strike="noStrike">
                        <a:solidFill>
                          <a:schemeClr val="bg1"/>
                        </a:solidFill>
                        <a:effectLst/>
                        <a:latin typeface="Aptos Narrow" panose="020B0004020202020204" pitchFamily="34" charset="0"/>
                      </a:endParaRPr>
                    </a:p>
                  </a:txBody>
                  <a:tcPr marL="15161" marR="15161" marT="15161" marB="0" anchor="ctr">
                    <a:solidFill>
                      <a:srgbClr val="003B5C"/>
                    </a:solidFill>
                  </a:tcPr>
                </a:tc>
                <a:tc>
                  <a:txBody>
                    <a:bodyPr/>
                    <a:lstStyle/>
                    <a:p>
                      <a:pPr algn="l" fontAlgn="b"/>
                      <a:r>
                        <a:rPr lang="en-US" sz="1500" b="1" u="none" strike="noStrike">
                          <a:solidFill>
                            <a:schemeClr val="bg1"/>
                          </a:solidFill>
                          <a:effectLst/>
                          <a:latin typeface="Aptos Narrow" panose="020B0004020202020204" pitchFamily="34" charset="0"/>
                        </a:rPr>
                        <a:t>Metro</a:t>
                      </a:r>
                      <a:endParaRPr lang="en-US" sz="1500" b="1" i="0" u="none" strike="noStrike">
                        <a:solidFill>
                          <a:schemeClr val="bg1"/>
                        </a:solidFill>
                        <a:effectLst/>
                        <a:latin typeface="Aptos Narrow" panose="020B0004020202020204" pitchFamily="34" charset="0"/>
                      </a:endParaRPr>
                    </a:p>
                  </a:txBody>
                  <a:tcPr marL="409359" marR="15161" marT="15161" marB="0" anchor="ctr">
                    <a:solidFill>
                      <a:srgbClr val="003B5C"/>
                    </a:solidFill>
                  </a:tcPr>
                </a:tc>
                <a:tc>
                  <a:txBody>
                    <a:bodyPr/>
                    <a:lstStyle/>
                    <a:p>
                      <a:pPr algn="ctr" fontAlgn="b"/>
                      <a:r>
                        <a:rPr lang="en-US" sz="1500" b="1" u="none" strike="noStrike">
                          <a:solidFill>
                            <a:schemeClr val="bg1"/>
                          </a:solidFill>
                          <a:effectLst/>
                          <a:latin typeface="Aptos Narrow" panose="020B0004020202020204" pitchFamily="34" charset="0"/>
                        </a:rPr>
                        <a:t>$ Billions</a:t>
                      </a:r>
                      <a:endParaRPr lang="en-US" sz="1500" b="1" i="0" u="none" strike="noStrike">
                        <a:solidFill>
                          <a:schemeClr val="bg1"/>
                        </a:solidFill>
                        <a:effectLst/>
                        <a:latin typeface="Aptos Narrow" panose="020B0004020202020204" pitchFamily="34" charset="0"/>
                      </a:endParaRPr>
                    </a:p>
                  </a:txBody>
                  <a:tcPr marL="15161" marR="15161" marT="15161" marB="0" anchor="ctr">
                    <a:solidFill>
                      <a:srgbClr val="003B5C"/>
                    </a:solidFill>
                  </a:tcPr>
                </a:tc>
                <a:extLst>
                  <a:ext uri="{0D108BD9-81ED-4DB2-BD59-A6C34878D82A}">
                    <a16:rowId xmlns:a16="http://schemas.microsoft.com/office/drawing/2014/main" val="907011491"/>
                  </a:ext>
                </a:extLst>
              </a:tr>
              <a:tr h="340223">
                <a:tc>
                  <a:txBody>
                    <a:bodyPr/>
                    <a:lstStyle/>
                    <a:p>
                      <a:pPr algn="ctr" fontAlgn="b"/>
                      <a:r>
                        <a:rPr lang="en-US" sz="1500" u="none" strike="noStrike">
                          <a:solidFill>
                            <a:srgbClr val="000000"/>
                          </a:solidFill>
                          <a:effectLst/>
                        </a:rPr>
                        <a:t>1</a:t>
                      </a:r>
                      <a:endParaRPr lang="en-US" sz="1500" b="0" i="0" u="none" strike="noStrike">
                        <a:solidFill>
                          <a:srgbClr val="000000"/>
                        </a:solidFill>
                        <a:effectLst/>
                        <a:latin typeface="Calibri" panose="020F0502020204030204" pitchFamily="34" charset="0"/>
                      </a:endParaRPr>
                    </a:p>
                  </a:txBody>
                  <a:tcPr marL="15161" marR="15161" marT="15161" marB="0" anchor="ctr">
                    <a:solidFill>
                      <a:srgbClr val="FFFF00"/>
                    </a:solidFill>
                  </a:tcPr>
                </a:tc>
                <a:tc>
                  <a:txBody>
                    <a:bodyPr/>
                    <a:lstStyle/>
                    <a:p>
                      <a:pPr algn="l" fontAlgn="b"/>
                      <a:r>
                        <a:rPr lang="en-US" sz="1500" u="none" strike="noStrike">
                          <a:solidFill>
                            <a:srgbClr val="000000"/>
                          </a:solidFill>
                          <a:effectLst/>
                        </a:rPr>
                        <a:t>Houston</a:t>
                      </a:r>
                      <a:endParaRPr lang="en-US" sz="1500" b="0" i="0" u="none" strike="noStrike">
                        <a:solidFill>
                          <a:srgbClr val="000000"/>
                        </a:solidFill>
                        <a:effectLst/>
                        <a:latin typeface="Calibri" panose="020F0502020204030204" pitchFamily="34" charset="0"/>
                      </a:endParaRPr>
                    </a:p>
                  </a:txBody>
                  <a:tcPr marL="409359" marR="15161" marT="15161" marB="0" anchor="ctr">
                    <a:solidFill>
                      <a:srgbClr val="FFFF00"/>
                    </a:solidFill>
                  </a:tcPr>
                </a:tc>
                <a:tc>
                  <a:txBody>
                    <a:bodyPr/>
                    <a:lstStyle/>
                    <a:p>
                      <a:pPr algn="ctr" fontAlgn="b"/>
                      <a:r>
                        <a:rPr lang="en-US" sz="1500" u="none" strike="noStrike">
                          <a:solidFill>
                            <a:srgbClr val="000000"/>
                          </a:solidFill>
                          <a:effectLst/>
                        </a:rPr>
                        <a:t>180.9</a:t>
                      </a:r>
                      <a:endParaRPr lang="en-US" sz="1500" b="0" i="0" u="none" strike="noStrike">
                        <a:solidFill>
                          <a:srgbClr val="000000"/>
                        </a:solidFill>
                        <a:effectLst/>
                        <a:latin typeface="Calibri" panose="020F0502020204030204" pitchFamily="34" charset="0"/>
                      </a:endParaRPr>
                    </a:p>
                  </a:txBody>
                  <a:tcPr marL="15161" marR="15161" marT="15161" marB="0" anchor="ctr">
                    <a:solidFill>
                      <a:srgbClr val="FFFF00"/>
                    </a:solidFill>
                  </a:tcPr>
                </a:tc>
                <a:extLst>
                  <a:ext uri="{0D108BD9-81ED-4DB2-BD59-A6C34878D82A}">
                    <a16:rowId xmlns:a16="http://schemas.microsoft.com/office/drawing/2014/main" val="356182811"/>
                  </a:ext>
                </a:extLst>
              </a:tr>
              <a:tr h="340223">
                <a:tc>
                  <a:txBody>
                    <a:bodyPr/>
                    <a:lstStyle/>
                    <a:p>
                      <a:pPr algn="ctr" fontAlgn="b"/>
                      <a:r>
                        <a:rPr lang="en-US" sz="1500" u="none" strike="noStrike">
                          <a:solidFill>
                            <a:srgbClr val="000000"/>
                          </a:solidFill>
                          <a:effectLst/>
                        </a:rPr>
                        <a:t>2</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New York</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99.4</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1716849559"/>
                  </a:ext>
                </a:extLst>
              </a:tr>
              <a:tr h="340223">
                <a:tc>
                  <a:txBody>
                    <a:bodyPr/>
                    <a:lstStyle/>
                    <a:p>
                      <a:pPr algn="ctr" fontAlgn="b"/>
                      <a:r>
                        <a:rPr lang="en-US" sz="1500" u="none" strike="noStrike">
                          <a:solidFill>
                            <a:srgbClr val="000000"/>
                          </a:solidFill>
                          <a:effectLst/>
                        </a:rPr>
                        <a:t>3</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Los Angeles</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59.0</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2372789343"/>
                  </a:ext>
                </a:extLst>
              </a:tr>
              <a:tr h="340223">
                <a:tc>
                  <a:txBody>
                    <a:bodyPr/>
                    <a:lstStyle/>
                    <a:p>
                      <a:pPr algn="ctr" fontAlgn="b"/>
                      <a:r>
                        <a:rPr lang="en-US" sz="1500" u="none" strike="noStrike">
                          <a:solidFill>
                            <a:srgbClr val="000000"/>
                          </a:solidFill>
                          <a:effectLst/>
                        </a:rPr>
                        <a:t>4</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Chicago</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57.5</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1476967757"/>
                  </a:ext>
                </a:extLst>
              </a:tr>
              <a:tr h="340223">
                <a:tc>
                  <a:txBody>
                    <a:bodyPr/>
                    <a:lstStyle/>
                    <a:p>
                      <a:pPr algn="ctr" fontAlgn="b"/>
                      <a:r>
                        <a:rPr lang="en-US" sz="1500" u="none" strike="noStrike">
                          <a:solidFill>
                            <a:srgbClr val="000000"/>
                          </a:solidFill>
                          <a:effectLst/>
                        </a:rPr>
                        <a:t>5</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Dallas-Fort Worth</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51.0</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3008372912"/>
                  </a:ext>
                </a:extLst>
              </a:tr>
              <a:tr h="340223">
                <a:tc>
                  <a:txBody>
                    <a:bodyPr/>
                    <a:lstStyle/>
                    <a:p>
                      <a:pPr algn="ctr" fontAlgn="b"/>
                      <a:r>
                        <a:rPr lang="en-US" sz="1500" u="none" strike="noStrike">
                          <a:solidFill>
                            <a:srgbClr val="000000"/>
                          </a:solidFill>
                          <a:effectLst/>
                        </a:rPr>
                        <a:t>6</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Miami</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46.9</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1447431350"/>
                  </a:ext>
                </a:extLst>
              </a:tr>
              <a:tr h="340223">
                <a:tc>
                  <a:txBody>
                    <a:bodyPr/>
                    <a:lstStyle/>
                    <a:p>
                      <a:pPr algn="ctr" fontAlgn="b"/>
                      <a:r>
                        <a:rPr lang="en-US" sz="1500" u="none" strike="noStrike">
                          <a:solidFill>
                            <a:srgbClr val="000000"/>
                          </a:solidFill>
                          <a:effectLst/>
                        </a:rPr>
                        <a:t>7</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New Orleans</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43.3</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2562886893"/>
                  </a:ext>
                </a:extLst>
              </a:tr>
              <a:tr h="340223">
                <a:tc>
                  <a:txBody>
                    <a:bodyPr/>
                    <a:lstStyle/>
                    <a:p>
                      <a:pPr algn="ctr" fontAlgn="b"/>
                      <a:r>
                        <a:rPr lang="en-US" sz="1500" u="none" strike="noStrike">
                          <a:solidFill>
                            <a:srgbClr val="000000"/>
                          </a:solidFill>
                          <a:effectLst/>
                        </a:rPr>
                        <a:t>8</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El Paso</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41.3</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1323398566"/>
                  </a:ext>
                </a:extLst>
              </a:tr>
              <a:tr h="340223">
                <a:tc>
                  <a:txBody>
                    <a:bodyPr/>
                    <a:lstStyle/>
                    <a:p>
                      <a:pPr algn="ctr" fontAlgn="b"/>
                      <a:r>
                        <a:rPr lang="en-US" sz="1500" u="none" strike="noStrike">
                          <a:solidFill>
                            <a:srgbClr val="000000"/>
                          </a:solidFill>
                          <a:effectLst/>
                        </a:rPr>
                        <a:t>9</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tc>
                  <a:txBody>
                    <a:bodyPr/>
                    <a:lstStyle/>
                    <a:p>
                      <a:pPr algn="l" fontAlgn="b"/>
                      <a:r>
                        <a:rPr lang="en-US" sz="1500" u="none" strike="noStrike">
                          <a:solidFill>
                            <a:srgbClr val="000000"/>
                          </a:solidFill>
                          <a:effectLst/>
                        </a:rPr>
                        <a:t>Detroit</a:t>
                      </a:r>
                      <a:endParaRPr lang="en-US" sz="1500" b="0" i="0" u="none" strike="noStrike">
                        <a:solidFill>
                          <a:srgbClr val="000000"/>
                        </a:solidFill>
                        <a:effectLst/>
                        <a:latin typeface="Calibri" panose="020F0502020204030204" pitchFamily="34" charset="0"/>
                      </a:endParaRPr>
                    </a:p>
                  </a:txBody>
                  <a:tcPr marL="409359" marR="15161" marT="15161" marB="0" anchor="ctr">
                    <a:noFill/>
                  </a:tcPr>
                </a:tc>
                <a:tc>
                  <a:txBody>
                    <a:bodyPr/>
                    <a:lstStyle/>
                    <a:p>
                      <a:pPr algn="ctr" fontAlgn="b"/>
                      <a:r>
                        <a:rPr lang="en-US" sz="1500" u="none" strike="noStrike">
                          <a:solidFill>
                            <a:srgbClr val="000000"/>
                          </a:solidFill>
                          <a:effectLst/>
                        </a:rPr>
                        <a:t>40.6</a:t>
                      </a:r>
                      <a:endParaRPr lang="en-US" sz="1500" b="0" i="0" u="none" strike="noStrike">
                        <a:solidFill>
                          <a:srgbClr val="000000"/>
                        </a:solidFill>
                        <a:effectLst/>
                        <a:latin typeface="Calibri" panose="020F0502020204030204" pitchFamily="34" charset="0"/>
                      </a:endParaRPr>
                    </a:p>
                  </a:txBody>
                  <a:tcPr marL="15161" marR="15161" marT="15161" marB="0" anchor="ctr">
                    <a:noFill/>
                  </a:tcPr>
                </a:tc>
                <a:extLst>
                  <a:ext uri="{0D108BD9-81ED-4DB2-BD59-A6C34878D82A}">
                    <a16:rowId xmlns:a16="http://schemas.microsoft.com/office/drawing/2014/main" val="2108103075"/>
                  </a:ext>
                </a:extLst>
              </a:tr>
              <a:tr h="340223">
                <a:tc>
                  <a:txBody>
                    <a:bodyPr/>
                    <a:lstStyle/>
                    <a:p>
                      <a:pPr algn="ctr" fontAlgn="b"/>
                      <a:r>
                        <a:rPr lang="en-US" sz="1500" u="none" strike="noStrike">
                          <a:solidFill>
                            <a:srgbClr val="000000"/>
                          </a:solidFill>
                          <a:effectLst/>
                        </a:rPr>
                        <a:t>10</a:t>
                      </a:r>
                      <a:endParaRPr lang="en-US" sz="1500" b="0" i="0" u="none" strike="noStrike">
                        <a:solidFill>
                          <a:srgbClr val="000000"/>
                        </a:solidFill>
                        <a:effectLst/>
                        <a:latin typeface="Calibri" panose="020F0502020204030204" pitchFamily="34" charset="0"/>
                      </a:endParaRPr>
                    </a:p>
                  </a:txBody>
                  <a:tcPr marL="15161" marR="15161" marT="15161" marB="0" anchor="ctr">
                    <a:lnB>
                      <a:noFill/>
                    </a:lnB>
                    <a:noFill/>
                  </a:tcPr>
                </a:tc>
                <a:tc>
                  <a:txBody>
                    <a:bodyPr/>
                    <a:lstStyle/>
                    <a:p>
                      <a:pPr algn="l" fontAlgn="b"/>
                      <a:r>
                        <a:rPr lang="en-US" sz="1500" u="none" strike="noStrike">
                          <a:solidFill>
                            <a:srgbClr val="000000"/>
                          </a:solidFill>
                          <a:effectLst/>
                        </a:rPr>
                        <a:t>Cincinnati</a:t>
                      </a:r>
                      <a:endParaRPr lang="en-US" sz="1500" b="0" i="0" u="none" strike="noStrike">
                        <a:solidFill>
                          <a:srgbClr val="000000"/>
                        </a:solidFill>
                        <a:effectLst/>
                        <a:latin typeface="Calibri" panose="020F0502020204030204" pitchFamily="34" charset="0"/>
                      </a:endParaRPr>
                    </a:p>
                  </a:txBody>
                  <a:tcPr marL="409359" marR="15161" marT="15161" marB="0" anchor="ctr">
                    <a:lnB>
                      <a:noFill/>
                    </a:lnB>
                    <a:noFill/>
                  </a:tcPr>
                </a:tc>
                <a:tc>
                  <a:txBody>
                    <a:bodyPr/>
                    <a:lstStyle/>
                    <a:p>
                      <a:pPr algn="ctr" fontAlgn="b"/>
                      <a:r>
                        <a:rPr lang="en-US" sz="1500" u="none" strike="noStrike">
                          <a:solidFill>
                            <a:srgbClr val="000000"/>
                          </a:solidFill>
                          <a:effectLst/>
                        </a:rPr>
                        <a:t>38.8</a:t>
                      </a:r>
                      <a:endParaRPr lang="en-US" sz="1500" b="0" i="0" u="none" strike="noStrike">
                        <a:solidFill>
                          <a:srgbClr val="000000"/>
                        </a:solidFill>
                        <a:effectLst/>
                        <a:latin typeface="Calibri" panose="020F0502020204030204" pitchFamily="34" charset="0"/>
                      </a:endParaRPr>
                    </a:p>
                  </a:txBody>
                  <a:tcPr marL="15161" marR="15161" marT="15161" marB="0" anchor="ctr">
                    <a:lnB>
                      <a:noFill/>
                    </a:lnB>
                    <a:noFill/>
                  </a:tcPr>
                </a:tc>
                <a:extLst>
                  <a:ext uri="{0D108BD9-81ED-4DB2-BD59-A6C34878D82A}">
                    <a16:rowId xmlns:a16="http://schemas.microsoft.com/office/drawing/2014/main" val="546610627"/>
                  </a:ext>
                </a:extLst>
              </a:tr>
            </a:tbl>
          </a:graphicData>
        </a:graphic>
      </p:graphicFrame>
      <p:sp>
        <p:nvSpPr>
          <p:cNvPr id="5" name="TextBox 4">
            <a:extLst>
              <a:ext uri="{FF2B5EF4-FFF2-40B4-BE49-F238E27FC236}">
                <a16:creationId xmlns:a16="http://schemas.microsoft.com/office/drawing/2014/main" id="{A5C6EDB0-15B9-4B7E-5F7E-FC243D9C829D}"/>
              </a:ext>
            </a:extLst>
          </p:cNvPr>
          <p:cNvSpPr txBox="1"/>
          <p:nvPr/>
        </p:nvSpPr>
        <p:spPr>
          <a:xfrm>
            <a:off x="-1138845" y="6494462"/>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U.S. Census Bureau; U.S. Exports by Metropolitan Area 2024</a:t>
            </a:r>
          </a:p>
        </p:txBody>
      </p:sp>
    </p:spTree>
    <p:extLst>
      <p:ext uri="{BB962C8B-B14F-4D97-AF65-F5344CB8AC3E}">
        <p14:creationId xmlns:p14="http://schemas.microsoft.com/office/powerpoint/2010/main" val="1090434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B5103-AA03-EB68-5DAC-6901C0CB51E9}"/>
            </a:ext>
          </a:extLst>
        </p:cNvPr>
        <p:cNvGrpSpPr/>
        <p:nvPr/>
      </p:nvGrpSpPr>
      <p:grpSpPr>
        <a:xfrm>
          <a:off x="0" y="0"/>
          <a:ext cx="0" cy="0"/>
          <a:chOff x="0" y="0"/>
          <a:chExt cx="0" cy="0"/>
        </a:xfrm>
      </p:grpSpPr>
      <p:graphicFrame>
        <p:nvGraphicFramePr>
          <p:cNvPr id="2" name="Content Placeholder 5">
            <a:extLst>
              <a:ext uri="{FF2B5EF4-FFF2-40B4-BE49-F238E27FC236}">
                <a16:creationId xmlns:a16="http://schemas.microsoft.com/office/drawing/2014/main" id="{56F969EE-2C64-8371-6332-39F00AF456D2}"/>
              </a:ext>
            </a:extLst>
          </p:cNvPr>
          <p:cNvGraphicFramePr>
            <a:graphicFrameLocks/>
          </p:cNvGraphicFramePr>
          <p:nvPr/>
        </p:nvGraphicFramePr>
        <p:xfrm>
          <a:off x="691572" y="1103395"/>
          <a:ext cx="10808855" cy="516319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E19FFF2-2F75-35C8-DCB3-9864FEE7CFF8}"/>
              </a:ext>
            </a:extLst>
          </p:cNvPr>
          <p:cNvSpPr txBox="1"/>
          <p:nvPr/>
        </p:nvSpPr>
        <p:spPr>
          <a:xfrm>
            <a:off x="6096691" y="6444476"/>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U.S. Bureau of Labor Statistics CPI-U Data</a:t>
            </a:r>
          </a:p>
        </p:txBody>
      </p:sp>
      <p:sp>
        <p:nvSpPr>
          <p:cNvPr id="3" name="Title 2">
            <a:extLst>
              <a:ext uri="{FF2B5EF4-FFF2-40B4-BE49-F238E27FC236}">
                <a16:creationId xmlns:a16="http://schemas.microsoft.com/office/drawing/2014/main" id="{9C227F39-1E98-71F1-5D09-6171CE5F8800}"/>
              </a:ext>
            </a:extLst>
          </p:cNvPr>
          <p:cNvSpPr>
            <a:spLocks noGrp="1"/>
          </p:cNvSpPr>
          <p:nvPr>
            <p:ph type="title"/>
          </p:nvPr>
        </p:nvSpPr>
        <p:spPr/>
        <p:txBody>
          <a:bodyPr>
            <a:normAutofit/>
          </a:bodyPr>
          <a:lstStyle/>
          <a:p>
            <a:r>
              <a:rPr lang="en-US"/>
              <a:t>U.S. &amp; Metro Houston Inflation Rates</a:t>
            </a:r>
          </a:p>
        </p:txBody>
      </p:sp>
    </p:spTree>
    <p:extLst>
      <p:ext uri="{BB962C8B-B14F-4D97-AF65-F5344CB8AC3E}">
        <p14:creationId xmlns:p14="http://schemas.microsoft.com/office/powerpoint/2010/main" val="193693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7085-5377-4DB8-5DC4-ECE13FA0A40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26052A-5972-B66E-8939-17ECFF3B9679}"/>
              </a:ext>
            </a:extLst>
          </p:cNvPr>
          <p:cNvSpPr txBox="1"/>
          <p:nvPr/>
        </p:nvSpPr>
        <p:spPr>
          <a:xfrm>
            <a:off x="6096691" y="6444476"/>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Houston Facts, Page 42</a:t>
            </a:r>
          </a:p>
        </p:txBody>
      </p:sp>
      <p:pic>
        <p:nvPicPr>
          <p:cNvPr id="7" name="Picture 6">
            <a:extLst>
              <a:ext uri="{FF2B5EF4-FFF2-40B4-BE49-F238E27FC236}">
                <a16:creationId xmlns:a16="http://schemas.microsoft.com/office/drawing/2014/main" id="{E0D2C4DA-F536-162C-BB7B-987632999502}"/>
              </a:ext>
            </a:extLst>
          </p:cNvPr>
          <p:cNvPicPr>
            <a:picLocks noChangeAspect="1"/>
          </p:cNvPicPr>
          <p:nvPr/>
        </p:nvPicPr>
        <p:blipFill>
          <a:blip r:embed="rId2"/>
          <a:srcRect t="30165"/>
          <a:stretch>
            <a:fillRect/>
          </a:stretch>
        </p:blipFill>
        <p:spPr>
          <a:xfrm>
            <a:off x="3434733" y="936597"/>
            <a:ext cx="6395067" cy="5784878"/>
          </a:xfrm>
          <a:prstGeom prst="rect">
            <a:avLst/>
          </a:prstGeom>
        </p:spPr>
      </p:pic>
      <p:sp>
        <p:nvSpPr>
          <p:cNvPr id="2" name="Title 1">
            <a:extLst>
              <a:ext uri="{FF2B5EF4-FFF2-40B4-BE49-F238E27FC236}">
                <a16:creationId xmlns:a16="http://schemas.microsoft.com/office/drawing/2014/main" id="{0B626720-8037-D5D2-A46B-8FCAD8139B36}"/>
              </a:ext>
            </a:extLst>
          </p:cNvPr>
          <p:cNvSpPr>
            <a:spLocks noGrp="1"/>
          </p:cNvSpPr>
          <p:nvPr>
            <p:ph type="title"/>
          </p:nvPr>
        </p:nvSpPr>
        <p:spPr/>
        <p:txBody>
          <a:bodyPr/>
          <a:lstStyle/>
          <a:p>
            <a:r>
              <a:rPr lang="en-US"/>
              <a:t>Houston’s Low Cost of Living</a:t>
            </a:r>
          </a:p>
        </p:txBody>
      </p:sp>
      <p:sp>
        <p:nvSpPr>
          <p:cNvPr id="3" name="Content Placeholder 2">
            <a:extLst>
              <a:ext uri="{FF2B5EF4-FFF2-40B4-BE49-F238E27FC236}">
                <a16:creationId xmlns:a16="http://schemas.microsoft.com/office/drawing/2014/main" id="{6AF0CEE5-036F-B327-8124-3AC99B86BBD7}"/>
              </a:ext>
            </a:extLst>
          </p:cNvPr>
          <p:cNvSpPr>
            <a:spLocks noGrp="1"/>
          </p:cNvSpPr>
          <p:nvPr>
            <p:ph idx="1"/>
          </p:nvPr>
        </p:nvSpPr>
        <p:spPr>
          <a:xfrm>
            <a:off x="180284" y="2282886"/>
            <a:ext cx="3138270" cy="1693213"/>
          </a:xfrm>
        </p:spPr>
        <p:txBody>
          <a:bodyPr/>
          <a:lstStyle/>
          <a:p>
            <a:pPr marL="0" indent="0">
              <a:buNone/>
            </a:pPr>
            <a:r>
              <a:rPr lang="en-US"/>
              <a:t>Houston is the 2</a:t>
            </a:r>
            <a:r>
              <a:rPr lang="en-US" baseline="30000"/>
              <a:t>nd</a:t>
            </a:r>
            <a:r>
              <a:rPr lang="en-US"/>
              <a:t> most affordable major U.S. metro</a:t>
            </a:r>
          </a:p>
        </p:txBody>
      </p:sp>
    </p:spTree>
    <p:extLst>
      <p:ext uri="{BB962C8B-B14F-4D97-AF65-F5344CB8AC3E}">
        <p14:creationId xmlns:p14="http://schemas.microsoft.com/office/powerpoint/2010/main" val="2297332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C5C649-42CD-E2C4-3EBD-75110B6B738A}"/>
              </a:ext>
            </a:extLst>
          </p:cNvPr>
          <p:cNvSpPr>
            <a:spLocks noGrp="1"/>
          </p:cNvSpPr>
          <p:nvPr>
            <p:ph type="title"/>
          </p:nvPr>
        </p:nvSpPr>
        <p:spPr>
          <a:xfrm>
            <a:off x="360568" y="189999"/>
            <a:ext cx="11831432" cy="688423"/>
          </a:xfrm>
        </p:spPr>
        <p:txBody>
          <a:bodyPr>
            <a:normAutofit/>
          </a:bodyPr>
          <a:lstStyle/>
          <a:p>
            <a:r>
              <a:rPr lang="en-US" sz="3600"/>
              <a:t>Main Reason for Moving to Houston</a:t>
            </a:r>
          </a:p>
        </p:txBody>
      </p:sp>
      <p:sp>
        <p:nvSpPr>
          <p:cNvPr id="3" name="Slide Number Placeholder 5">
            <a:extLst>
              <a:ext uri="{FF2B5EF4-FFF2-40B4-BE49-F238E27FC236}">
                <a16:creationId xmlns:a16="http://schemas.microsoft.com/office/drawing/2014/main" id="{55260684-ADCC-7908-608A-DEF93648466B}"/>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graphicFrame>
        <p:nvGraphicFramePr>
          <p:cNvPr id="9" name="Content Placeholder 8">
            <a:extLst>
              <a:ext uri="{FF2B5EF4-FFF2-40B4-BE49-F238E27FC236}">
                <a16:creationId xmlns:a16="http://schemas.microsoft.com/office/drawing/2014/main" id="{25D150EE-4216-725E-686F-6524C06E1938}"/>
              </a:ext>
            </a:extLst>
          </p:cNvPr>
          <p:cNvGraphicFramePr>
            <a:graphicFrameLocks noGrp="1"/>
          </p:cNvGraphicFramePr>
          <p:nvPr>
            <p:ph idx="1"/>
            <p:extLst>
              <p:ext uri="{D42A27DB-BD31-4B8C-83A1-F6EECF244321}">
                <p14:modId xmlns:p14="http://schemas.microsoft.com/office/powerpoint/2010/main" val="2563018667"/>
              </p:ext>
            </p:extLst>
          </p:nvPr>
        </p:nvGraphicFramePr>
        <p:xfrm>
          <a:off x="1855663" y="1248521"/>
          <a:ext cx="8069173" cy="46069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B4698E08-A0B6-E9F4-2617-54F69D647565}"/>
              </a:ext>
            </a:extLst>
          </p:cNvPr>
          <p:cNvSpPr txBox="1"/>
          <p:nvPr/>
        </p:nvSpPr>
        <p:spPr>
          <a:xfrm>
            <a:off x="8856323" y="6225545"/>
            <a:ext cx="407884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3B5C"/>
                </a:solidFill>
                <a:effectLst/>
                <a:uLnTx/>
                <a:uFillTx/>
                <a:latin typeface="Franklin Gothic Book" panose="020B0503020102020204"/>
                <a:ea typeface="+mn-ea"/>
                <a:cs typeface="+mn-cs"/>
              </a:rPr>
              <a:t>Source: 44th Kinder Houston Area Survey</a:t>
            </a:r>
          </a:p>
        </p:txBody>
      </p:sp>
    </p:spTree>
    <p:extLst>
      <p:ext uri="{BB962C8B-B14F-4D97-AF65-F5344CB8AC3E}">
        <p14:creationId xmlns:p14="http://schemas.microsoft.com/office/powerpoint/2010/main" val="3478235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3E26B-EE1C-3651-81D2-B2463654D63F}"/>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E9211B-8EB0-E41D-4D2D-A34384630432}"/>
              </a:ext>
            </a:extLst>
          </p:cNvPr>
          <p:cNvGraphicFramePr>
            <a:graphicFrameLocks noGrp="1"/>
          </p:cNvGraphicFramePr>
          <p:nvPr>
            <p:extLst>
              <p:ext uri="{D42A27DB-BD31-4B8C-83A1-F6EECF244321}">
                <p14:modId xmlns:p14="http://schemas.microsoft.com/office/powerpoint/2010/main" val="91403513"/>
              </p:ext>
            </p:extLst>
          </p:nvPr>
        </p:nvGraphicFramePr>
        <p:xfrm>
          <a:off x="762000" y="1161585"/>
          <a:ext cx="10602416" cy="5029200"/>
        </p:xfrm>
        <a:graphic>
          <a:graphicData uri="http://schemas.openxmlformats.org/drawingml/2006/table">
            <a:tbl>
              <a:tblPr>
                <a:tableStyleId>{8EC20E35-A176-4012-BC5E-935CFFF8708E}</a:tableStyleId>
              </a:tblPr>
              <a:tblGrid>
                <a:gridCol w="1395054">
                  <a:extLst>
                    <a:ext uri="{9D8B030D-6E8A-4147-A177-3AD203B41FA5}">
                      <a16:colId xmlns:a16="http://schemas.microsoft.com/office/drawing/2014/main" val="503574782"/>
                    </a:ext>
                  </a:extLst>
                </a:gridCol>
                <a:gridCol w="2232088">
                  <a:extLst>
                    <a:ext uri="{9D8B030D-6E8A-4147-A177-3AD203B41FA5}">
                      <a16:colId xmlns:a16="http://schemas.microsoft.com/office/drawing/2014/main" val="3526493267"/>
                    </a:ext>
                  </a:extLst>
                </a:gridCol>
                <a:gridCol w="1674066">
                  <a:extLst>
                    <a:ext uri="{9D8B030D-6E8A-4147-A177-3AD203B41FA5}">
                      <a16:colId xmlns:a16="http://schemas.microsoft.com/office/drawing/2014/main" val="4028851013"/>
                    </a:ext>
                  </a:extLst>
                </a:gridCol>
                <a:gridCol w="1395054">
                  <a:extLst>
                    <a:ext uri="{9D8B030D-6E8A-4147-A177-3AD203B41FA5}">
                      <a16:colId xmlns:a16="http://schemas.microsoft.com/office/drawing/2014/main" val="3590315517"/>
                    </a:ext>
                  </a:extLst>
                </a:gridCol>
                <a:gridCol w="2232088">
                  <a:extLst>
                    <a:ext uri="{9D8B030D-6E8A-4147-A177-3AD203B41FA5}">
                      <a16:colId xmlns:a16="http://schemas.microsoft.com/office/drawing/2014/main" val="1284923292"/>
                    </a:ext>
                  </a:extLst>
                </a:gridCol>
                <a:gridCol w="1674066">
                  <a:extLst>
                    <a:ext uri="{9D8B030D-6E8A-4147-A177-3AD203B41FA5}">
                      <a16:colId xmlns:a16="http://schemas.microsoft.com/office/drawing/2014/main" val="3603403012"/>
                    </a:ext>
                  </a:extLst>
                </a:gridCol>
              </a:tblGrid>
              <a:tr h="457200">
                <a:tc>
                  <a:txBody>
                    <a:bodyPr/>
                    <a:lstStyle/>
                    <a:p>
                      <a:pPr algn="ctr" fontAlgn="b"/>
                      <a:r>
                        <a:rPr lang="en-US" sz="2000" b="1" i="0" u="none" strike="noStrike">
                          <a:solidFill>
                            <a:schemeClr val="bg1"/>
                          </a:solidFill>
                          <a:effectLst/>
                          <a:latin typeface="Aptos Narrow" panose="020B0004020202020204" pitchFamily="34" charset="0"/>
                        </a:rPr>
                        <a:t>Rank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Growth (%)</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Rank</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Growth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20456270"/>
                  </a:ext>
                </a:extLst>
              </a:tr>
              <a:tr h="457200">
                <a:tc>
                  <a:txBody>
                    <a:bodyPr/>
                    <a:lstStyle/>
                    <a:p>
                      <a:pPr algn="ctr" fontAlgn="b"/>
                      <a:r>
                        <a:rPr lang="en-US" sz="2000" b="1" i="0" u="none" strike="noStrike">
                          <a:solidFill>
                            <a:srgbClr val="C00000"/>
                          </a:solidFill>
                          <a:effectLst/>
                          <a:latin typeface="+mn-lt"/>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000" b="1" i="0" u="none" strike="noStrike">
                          <a:solidFill>
                            <a:srgbClr val="C00000"/>
                          </a:solidFill>
                          <a:effectLst/>
                          <a:latin typeface="+mn-lt"/>
                        </a:rPr>
                        <a:t>Orlando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i="0" u="none" strike="noStrike">
                          <a:solidFill>
                            <a:srgbClr val="C00000"/>
                          </a:solidFill>
                          <a:effectLst/>
                          <a:latin typeface="+mn-lt"/>
                        </a:rPr>
                        <a:t>9.1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a:solidFill>
                            <a:schemeClr val="bg1">
                              <a:lumMod val="50000"/>
                            </a:schemeClr>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Washington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4631434"/>
                  </a:ext>
                </a:extLst>
              </a:tr>
              <a:tr h="457200">
                <a:tc>
                  <a:txBody>
                    <a:bodyPr/>
                    <a:lstStyle/>
                    <a:p>
                      <a:pPr algn="ctr" fontAlgn="b"/>
                      <a:r>
                        <a:rPr lang="en-US" sz="2000" b="1" i="0" u="none" strike="noStrike">
                          <a:solidFill>
                            <a:srgbClr val="C00000"/>
                          </a:solidFill>
                          <a:effectLst/>
                          <a:latin typeface="+mn-lt"/>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000" b="1" i="0" u="none" strike="noStrike">
                          <a:solidFill>
                            <a:srgbClr val="C00000"/>
                          </a:solidFill>
                          <a:effectLst/>
                          <a:latin typeface="+mn-lt"/>
                        </a:rPr>
                        <a:t>Dallas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i="0" u="none" strike="noStrike">
                          <a:solidFill>
                            <a:srgbClr val="C00000"/>
                          </a:solidFill>
                          <a:effectLst/>
                          <a:latin typeface="+mn-lt"/>
                        </a:rPr>
                        <a:t>8.5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a:solidFill>
                            <a:schemeClr val="bg1">
                              <a:lumMod val="50000"/>
                            </a:schemeClr>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Minneapolis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8344794"/>
                  </a:ext>
                </a:extLst>
              </a:tr>
              <a:tr h="457200">
                <a:tc>
                  <a:txBody>
                    <a:bodyPr/>
                    <a:lstStyle/>
                    <a:p>
                      <a:pPr algn="ctr" fontAlgn="b"/>
                      <a:r>
                        <a:rPr lang="en-US" sz="2000" b="1" i="0" u="none" strike="noStrike">
                          <a:solidFill>
                            <a:srgbClr val="C00000"/>
                          </a:solidFill>
                          <a:effectLst/>
                          <a:latin typeface="+mn-lt"/>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000" b="1" i="0" u="none" strike="noStrike">
                          <a:solidFill>
                            <a:srgbClr val="C00000"/>
                          </a:solidFill>
                          <a:effectLst/>
                          <a:latin typeface="+mn-lt"/>
                        </a:rPr>
                        <a:t>Houston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1" i="0" u="none" strike="noStrike">
                          <a:solidFill>
                            <a:srgbClr val="C00000"/>
                          </a:solidFill>
                          <a:effectLst/>
                          <a:latin typeface="+mn-lt"/>
                        </a:rPr>
                        <a:t>8.3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a:solidFill>
                            <a:schemeClr val="bg1">
                              <a:lumMod val="50000"/>
                            </a:schemeClr>
                          </a:solidFill>
                          <a:effectLst/>
                          <a:latin typeface="+mn-lt"/>
                        </a:rPr>
                        <a:t>13</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Boston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950368"/>
                  </a:ext>
                </a:extLst>
              </a:tr>
              <a:tr h="457200">
                <a:tc>
                  <a:txBody>
                    <a:bodyPr/>
                    <a:lstStyle/>
                    <a:p>
                      <a:pPr algn="ctr" fontAlgn="b"/>
                      <a:r>
                        <a:rPr lang="en-US" sz="2000" b="1" i="0" u="none" strike="noStrike">
                          <a:solidFill>
                            <a:srgbClr val="C00000"/>
                          </a:solidFill>
                          <a:effectLst/>
                          <a:latin typeface="+mn-lt"/>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i="0" u="none" strike="noStrike">
                          <a:solidFill>
                            <a:srgbClr val="C00000"/>
                          </a:solidFill>
                          <a:effectLst/>
                          <a:latin typeface="+mn-lt"/>
                        </a:rPr>
                        <a:t>Tampa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a:solidFill>
                            <a:srgbClr val="C00000"/>
                          </a:solidFill>
                          <a:effectLst/>
                          <a:latin typeface="+mn-lt"/>
                        </a:rPr>
                        <a:t>7.3</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Philadelphia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21119"/>
                  </a:ext>
                </a:extLst>
              </a:tr>
              <a:tr h="457200">
                <a:tc>
                  <a:txBody>
                    <a:bodyPr/>
                    <a:lstStyle/>
                    <a:p>
                      <a:pPr algn="ctr" fontAlgn="b"/>
                      <a:r>
                        <a:rPr lang="en-US" sz="2000" b="1" i="0" u="none" strike="noStrike">
                          <a:solidFill>
                            <a:srgbClr val="C00000"/>
                          </a:solidFill>
                          <a:effectLst/>
                          <a:latin typeface="+mn-lt"/>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i="0" u="none" strike="noStrike">
                          <a:solidFill>
                            <a:srgbClr val="C00000"/>
                          </a:solidFill>
                          <a:effectLst/>
                          <a:latin typeface="+mn-lt"/>
                        </a:rPr>
                        <a:t>Phoenix</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a:solidFill>
                            <a:srgbClr val="C00000"/>
                          </a:solidFill>
                          <a:effectLst/>
                          <a:latin typeface="+mn-lt"/>
                        </a:rPr>
                        <a:t>6.5</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Detroit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0.2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348839"/>
                  </a:ext>
                </a:extLst>
              </a:tr>
              <a:tr h="457200">
                <a:tc>
                  <a:txBody>
                    <a:bodyPr/>
                    <a:lstStyle/>
                    <a:p>
                      <a:pPr algn="ctr" fontAlgn="b"/>
                      <a:r>
                        <a:rPr lang="en-US" sz="2000" b="1" i="0" u="none" strike="noStrike">
                          <a:solidFill>
                            <a:srgbClr val="C00000"/>
                          </a:solidFill>
                          <a:effectLst/>
                          <a:latin typeface="+mn-lt"/>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i="0" u="none" strike="noStrike">
                          <a:solidFill>
                            <a:srgbClr val="C00000"/>
                          </a:solidFill>
                          <a:effectLst/>
                          <a:latin typeface="+mn-lt"/>
                        </a:rPr>
                        <a:t>Miami</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a:solidFill>
                            <a:srgbClr val="C00000"/>
                          </a:solidFill>
                          <a:effectLst/>
                          <a:latin typeface="+mn-lt"/>
                        </a:rPr>
                        <a:t>4.9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San Diego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5804294"/>
                  </a:ext>
                </a:extLst>
              </a:tr>
              <a:tr h="457200">
                <a:tc>
                  <a:txBody>
                    <a:bodyPr/>
                    <a:lstStyle/>
                    <a:p>
                      <a:pPr algn="ctr" fontAlgn="b"/>
                      <a:r>
                        <a:rPr lang="en-US" sz="2000" b="1" i="0" u="none" strike="noStrike">
                          <a:solidFill>
                            <a:srgbClr val="C00000"/>
                          </a:solidFill>
                          <a:effectLst/>
                          <a:latin typeface="+mn-lt"/>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i="0" u="none" strike="noStrike">
                          <a:solidFill>
                            <a:srgbClr val="C00000"/>
                          </a:solidFill>
                          <a:effectLst/>
                          <a:latin typeface="+mn-lt"/>
                        </a:rPr>
                        <a:t>Atlanta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a:solidFill>
                            <a:srgbClr val="C00000"/>
                          </a:solidFill>
                          <a:effectLst/>
                          <a:latin typeface="+mn-lt"/>
                        </a:rPr>
                        <a:t>4.7</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Chicago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-0.5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902505"/>
                  </a:ext>
                </a:extLst>
              </a:tr>
              <a:tr h="457200">
                <a:tc>
                  <a:txBody>
                    <a:bodyPr/>
                    <a:lstStyle/>
                    <a:p>
                      <a:pPr algn="ctr" fontAlgn="b"/>
                      <a:r>
                        <a:rPr lang="en-US" sz="2000" b="0" i="0" u="none" strike="noStrike">
                          <a:solidFill>
                            <a:schemeClr val="bg1">
                              <a:lumMod val="50000"/>
                            </a:schemeClr>
                          </a:solidFill>
                          <a:effectLst/>
                          <a:latin typeface="+mn-lt"/>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Seattle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3.1</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New York</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-0.7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684526"/>
                  </a:ext>
                </a:extLst>
              </a:tr>
              <a:tr h="457200">
                <a:tc>
                  <a:txBody>
                    <a:bodyPr/>
                    <a:lstStyle/>
                    <a:p>
                      <a:pPr algn="ctr" fontAlgn="b"/>
                      <a:r>
                        <a:rPr lang="en-US" sz="2000" b="1" i="0" u="none" strike="noStrike">
                          <a:solidFill>
                            <a:srgbClr val="C00000"/>
                          </a:solidFill>
                          <a:effectLst/>
                          <a:latin typeface="+mn-lt"/>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i="0" u="none" strike="noStrike">
                          <a:solidFill>
                            <a:srgbClr val="C00000"/>
                          </a:solidFill>
                          <a:effectLst/>
                          <a:latin typeface="+mn-lt"/>
                        </a:rPr>
                        <a:t>Riverside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1" i="0" u="none" strike="noStrike">
                          <a:solidFill>
                            <a:srgbClr val="C00000"/>
                          </a:solidFill>
                          <a:effectLst/>
                          <a:latin typeface="+mn-lt"/>
                        </a:rPr>
                        <a:t>3.0</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Los Angeles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-2.1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87063"/>
                  </a:ext>
                </a:extLst>
              </a:tr>
              <a:tr h="457200">
                <a:tc>
                  <a:txBody>
                    <a:bodyPr/>
                    <a:lstStyle/>
                    <a:p>
                      <a:pPr algn="ctr" fontAlgn="b"/>
                      <a:r>
                        <a:rPr lang="en-US" sz="2000" b="0" i="0" u="none" strike="noStrike">
                          <a:solidFill>
                            <a:schemeClr val="bg1">
                              <a:lumMod val="50000"/>
                            </a:schemeClr>
                          </a:solidFill>
                          <a:effectLst/>
                          <a:latin typeface="+mn-lt"/>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Denver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2.9</a:t>
                      </a: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chemeClr val="bg1">
                              <a:lumMod val="50000"/>
                            </a:schemeClr>
                          </a:solidFill>
                          <a:effectLst/>
                          <a:latin typeface="+mn-lt"/>
                        </a:rPr>
                        <a:t>San Francisco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-2.3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68422"/>
                  </a:ext>
                </a:extLst>
              </a:tr>
            </a:tbl>
          </a:graphicData>
        </a:graphic>
      </p:graphicFrame>
      <p:sp>
        <p:nvSpPr>
          <p:cNvPr id="7" name="TextBox 6">
            <a:extLst>
              <a:ext uri="{FF2B5EF4-FFF2-40B4-BE49-F238E27FC236}">
                <a16:creationId xmlns:a16="http://schemas.microsoft.com/office/drawing/2014/main" id="{ED3EE0DD-7ACA-A108-9738-3C0148556759}"/>
              </a:ext>
            </a:extLst>
          </p:cNvPr>
          <p:cNvSpPr txBox="1"/>
          <p:nvPr/>
        </p:nvSpPr>
        <p:spPr>
          <a:xfrm>
            <a:off x="6096691" y="6358236"/>
            <a:ext cx="5915025"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Note: Represents population change between April ‘20 and July ‘24</a:t>
            </a:r>
          </a:p>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Partnership Analysis of U.S. Census Bureau Data</a:t>
            </a:r>
          </a:p>
        </p:txBody>
      </p:sp>
      <p:sp>
        <p:nvSpPr>
          <p:cNvPr id="10" name="Title 1">
            <a:extLst>
              <a:ext uri="{FF2B5EF4-FFF2-40B4-BE49-F238E27FC236}">
                <a16:creationId xmlns:a16="http://schemas.microsoft.com/office/drawing/2014/main" id="{0520CC26-3F67-B1A5-AF13-CAC18C13D58C}"/>
              </a:ext>
            </a:extLst>
          </p:cNvPr>
          <p:cNvSpPr txBox="1">
            <a:spLocks/>
          </p:cNvSpPr>
          <p:nvPr/>
        </p:nvSpPr>
        <p:spPr>
          <a:xfrm>
            <a:off x="140942" y="268932"/>
            <a:ext cx="11910116"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Franklin Gothic Medium" panose="020B0603020102020204"/>
                <a:ea typeface="+mj-ea"/>
                <a:cs typeface="+mj-cs"/>
              </a:rPr>
              <a:t>America’s </a:t>
            </a:r>
            <a:r>
              <a:rPr kumimoji="0" lang="en-US" sz="3200" b="1" i="1" u="none" strike="noStrike" kern="1200" cap="none" spc="0" normalizeH="0" baseline="0" noProof="0">
                <a:ln>
                  <a:noFill/>
                </a:ln>
                <a:solidFill>
                  <a:srgbClr val="003B5C"/>
                </a:solidFill>
                <a:effectLst/>
                <a:uLnTx/>
                <a:uFillTx/>
                <a:latin typeface="Franklin Gothic Medium" panose="020B0603020102020204"/>
                <a:ea typeface="+mj-ea"/>
                <a:cs typeface="+mj-cs"/>
              </a:rPr>
              <a:t>Hottest</a:t>
            </a:r>
            <a:r>
              <a:rPr kumimoji="0" lang="en-US" sz="3200" b="1" i="0" u="none" strike="noStrike" kern="1200" cap="none" spc="0" normalizeH="0" baseline="0" noProof="0">
                <a:ln>
                  <a:noFill/>
                </a:ln>
                <a:solidFill>
                  <a:srgbClr val="003B5C"/>
                </a:solidFill>
                <a:effectLst/>
                <a:uLnTx/>
                <a:uFillTx/>
                <a:latin typeface="Franklin Gothic Medium" panose="020B0603020102020204"/>
                <a:ea typeface="+mj-ea"/>
                <a:cs typeface="+mj-cs"/>
              </a:rPr>
              <a:t> Cities – 5-Year Population Growth Rate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Franklin Gothic Medium" panose="020B0603020102020204"/>
                <a:ea typeface="+mj-ea"/>
                <a:cs typeface="+mj-cs"/>
              </a:rPr>
              <a:t>20 Most Populous U.S. Metros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30000" noProof="0">
              <a:ln>
                <a:noFill/>
              </a:ln>
              <a:solidFill>
                <a:srgbClr val="003B5C"/>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683942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E83E8-949F-CEA5-021D-446E9C2ADEB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D276B4C-8464-B1D2-A367-6275EE0B2632}"/>
              </a:ext>
            </a:extLst>
          </p:cNvPr>
          <p:cNvGraphicFramePr>
            <a:graphicFrameLocks noGrp="1"/>
          </p:cNvGraphicFramePr>
          <p:nvPr>
            <p:extLst>
              <p:ext uri="{D42A27DB-BD31-4B8C-83A1-F6EECF244321}">
                <p14:modId xmlns:p14="http://schemas.microsoft.com/office/powerpoint/2010/main" val="1483549498"/>
              </p:ext>
            </p:extLst>
          </p:nvPr>
        </p:nvGraphicFramePr>
        <p:xfrm>
          <a:off x="594731" y="1161585"/>
          <a:ext cx="10951682" cy="5029200"/>
        </p:xfrm>
        <a:graphic>
          <a:graphicData uri="http://schemas.openxmlformats.org/drawingml/2006/table">
            <a:tbl>
              <a:tblPr>
                <a:tableStyleId>{8EC20E35-A176-4012-BC5E-935CFFF8708E}</a:tableStyleId>
              </a:tblPr>
              <a:tblGrid>
                <a:gridCol w="1441011">
                  <a:extLst>
                    <a:ext uri="{9D8B030D-6E8A-4147-A177-3AD203B41FA5}">
                      <a16:colId xmlns:a16="http://schemas.microsoft.com/office/drawing/2014/main" val="503574782"/>
                    </a:ext>
                  </a:extLst>
                </a:gridCol>
                <a:gridCol w="2305617">
                  <a:extLst>
                    <a:ext uri="{9D8B030D-6E8A-4147-A177-3AD203B41FA5}">
                      <a16:colId xmlns:a16="http://schemas.microsoft.com/office/drawing/2014/main" val="3526493267"/>
                    </a:ext>
                  </a:extLst>
                </a:gridCol>
                <a:gridCol w="1729213">
                  <a:extLst>
                    <a:ext uri="{9D8B030D-6E8A-4147-A177-3AD203B41FA5}">
                      <a16:colId xmlns:a16="http://schemas.microsoft.com/office/drawing/2014/main" val="4028851013"/>
                    </a:ext>
                  </a:extLst>
                </a:gridCol>
                <a:gridCol w="1441011">
                  <a:extLst>
                    <a:ext uri="{9D8B030D-6E8A-4147-A177-3AD203B41FA5}">
                      <a16:colId xmlns:a16="http://schemas.microsoft.com/office/drawing/2014/main" val="3590315517"/>
                    </a:ext>
                  </a:extLst>
                </a:gridCol>
                <a:gridCol w="2305617">
                  <a:extLst>
                    <a:ext uri="{9D8B030D-6E8A-4147-A177-3AD203B41FA5}">
                      <a16:colId xmlns:a16="http://schemas.microsoft.com/office/drawing/2014/main" val="1284923292"/>
                    </a:ext>
                  </a:extLst>
                </a:gridCol>
                <a:gridCol w="1729213">
                  <a:extLst>
                    <a:ext uri="{9D8B030D-6E8A-4147-A177-3AD203B41FA5}">
                      <a16:colId xmlns:a16="http://schemas.microsoft.com/office/drawing/2014/main" val="3603403012"/>
                    </a:ext>
                  </a:extLst>
                </a:gridCol>
              </a:tblGrid>
              <a:tr h="457200">
                <a:tc>
                  <a:txBody>
                    <a:bodyPr/>
                    <a:lstStyle/>
                    <a:p>
                      <a:pPr algn="ctr" fontAlgn="b"/>
                      <a:r>
                        <a:rPr lang="en-US" sz="2000" b="1" i="0" u="none" strike="noStrike">
                          <a:solidFill>
                            <a:schemeClr val="bg1"/>
                          </a:solidFill>
                          <a:effectLst/>
                          <a:latin typeface="Aptos Narrow" panose="020B0004020202020204" pitchFamily="34" charset="0"/>
                        </a:rPr>
                        <a:t>Rank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Growth (%)</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Rank</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Growth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20456270"/>
                  </a:ext>
                </a:extLst>
              </a:tr>
              <a:tr h="457200">
                <a:tc>
                  <a:txBody>
                    <a:bodyPr/>
                    <a:lstStyle/>
                    <a:p>
                      <a:pPr algn="ctr" fontAlgn="b"/>
                      <a:r>
                        <a:rPr lang="en-US" sz="2000" b="1" i="0" u="none" strike="noStrike">
                          <a:solidFill>
                            <a:srgbClr val="C00000"/>
                          </a:solidFill>
                          <a:effectLst/>
                          <a:latin typeface="+mn-lt"/>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2000" b="1" i="0" u="none" strike="noStrike">
                          <a:solidFill>
                            <a:srgbClr val="C00000"/>
                          </a:solidFill>
                          <a:effectLst/>
                          <a:latin typeface="+mn-lt"/>
                        </a:rPr>
                        <a:t>Houston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b="1" i="0" u="none" strike="noStrike">
                          <a:solidFill>
                            <a:srgbClr val="C00000"/>
                          </a:solidFill>
                          <a:effectLst/>
                          <a:latin typeface="+mn-lt"/>
                        </a:rPr>
                        <a:t>25.1</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a:solidFill>
                            <a:schemeClr val="bg1">
                              <a:lumMod val="50000"/>
                            </a:schemeClr>
                          </a:solidFill>
                          <a:effectLst/>
                          <a:latin typeface="+mn-lt"/>
                        </a:rPr>
                        <a:t>11</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Minneapolis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16.3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4631434"/>
                  </a:ext>
                </a:extLst>
              </a:tr>
              <a:tr h="457200">
                <a:tc>
                  <a:txBody>
                    <a:bodyPr/>
                    <a:lstStyle/>
                    <a:p>
                      <a:pPr algn="ctr" fontAlgn="b"/>
                      <a:r>
                        <a:rPr lang="en-US" sz="2000" b="1" i="0" u="none" strike="noStrike">
                          <a:solidFill>
                            <a:srgbClr val="C00000"/>
                          </a:solidFill>
                          <a:effectLst/>
                          <a:latin typeface="+mn-lt"/>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2000" b="1" i="0" u="none" strike="noStrike">
                          <a:solidFill>
                            <a:srgbClr val="C00000"/>
                          </a:solidFill>
                          <a:effectLst/>
                          <a:latin typeface="+mn-lt"/>
                        </a:rPr>
                        <a:t>Miami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b="1" i="0" u="none" strike="noStrike">
                          <a:solidFill>
                            <a:srgbClr val="C00000"/>
                          </a:solidFill>
                          <a:effectLst/>
                          <a:latin typeface="+mn-lt"/>
                        </a:rPr>
                        <a:t>22.8</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a:solidFill>
                            <a:schemeClr val="bg1">
                              <a:lumMod val="50000"/>
                            </a:schemeClr>
                          </a:solidFill>
                          <a:effectLst/>
                          <a:latin typeface="+mn-lt"/>
                        </a:rPr>
                        <a:t>12</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Chicago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8344794"/>
                  </a:ext>
                </a:extLst>
              </a:tr>
              <a:tr h="457200">
                <a:tc>
                  <a:txBody>
                    <a:bodyPr/>
                    <a:lstStyle/>
                    <a:p>
                      <a:pPr algn="ctr" fontAlgn="b"/>
                      <a:r>
                        <a:rPr lang="en-US" sz="2000" b="1" i="0" u="none" strike="noStrike">
                          <a:solidFill>
                            <a:srgbClr val="C00000"/>
                          </a:solidFill>
                          <a:effectLst/>
                          <a:latin typeface="+mn-lt"/>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2000" b="1" i="0" u="none" strike="noStrike">
                          <a:solidFill>
                            <a:srgbClr val="C00000"/>
                          </a:solidFill>
                          <a:effectLst/>
                          <a:latin typeface="+mn-lt"/>
                        </a:rPr>
                        <a:t>Tampa Bay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2000" b="1" i="0" u="none" strike="noStrike">
                          <a:solidFill>
                            <a:srgbClr val="C00000"/>
                          </a:solidFill>
                          <a:effectLst/>
                          <a:latin typeface="+mn-lt"/>
                        </a:rPr>
                        <a:t>22.7</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000" b="0" i="0" u="none" strike="noStrike">
                          <a:solidFill>
                            <a:schemeClr val="bg1">
                              <a:lumMod val="50000"/>
                            </a:schemeClr>
                          </a:solidFill>
                          <a:effectLst/>
                          <a:latin typeface="+mn-lt"/>
                        </a:rPr>
                        <a:t>13</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Philadelphia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950368"/>
                  </a:ext>
                </a:extLst>
              </a:tr>
              <a:tr h="457200">
                <a:tc>
                  <a:txBody>
                    <a:bodyPr/>
                    <a:lstStyle/>
                    <a:p>
                      <a:pPr algn="ctr" fontAlgn="b"/>
                      <a:r>
                        <a:rPr lang="en-US" sz="2000" b="1" i="0" u="none" strike="noStrike">
                          <a:solidFill>
                            <a:srgbClr val="C00000"/>
                          </a:solidFill>
                          <a:effectLst/>
                          <a:latin typeface="+mn-lt"/>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1" i="0" u="none" strike="noStrike">
                          <a:solidFill>
                            <a:srgbClr val="C00000"/>
                          </a:solidFill>
                          <a:effectLst/>
                          <a:latin typeface="+mn-lt"/>
                        </a:rPr>
                        <a:t>Dallas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C00000"/>
                          </a:solidFill>
                          <a:effectLst/>
                          <a:latin typeface="+mn-lt"/>
                        </a:rPr>
                        <a:t>21.6</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14</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Washington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021119"/>
                  </a:ext>
                </a:extLst>
              </a:tr>
              <a:tr h="457200">
                <a:tc>
                  <a:txBody>
                    <a:bodyPr/>
                    <a:lstStyle/>
                    <a:p>
                      <a:pPr algn="ctr" fontAlgn="b"/>
                      <a:r>
                        <a:rPr lang="en-US" sz="2000" b="1" i="0" u="none" strike="noStrike">
                          <a:solidFill>
                            <a:srgbClr val="C00000"/>
                          </a:solidFill>
                          <a:effectLst/>
                          <a:latin typeface="+mn-lt"/>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1" i="0" u="none" strike="noStrike">
                          <a:solidFill>
                            <a:srgbClr val="C00000"/>
                          </a:solidFill>
                          <a:effectLst/>
                          <a:latin typeface="+mn-lt"/>
                        </a:rPr>
                        <a:t>Phoenix</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C00000"/>
                          </a:solidFill>
                          <a:effectLst/>
                          <a:latin typeface="+mn-lt"/>
                        </a:rPr>
                        <a:t>20.8</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15</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Baltimore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348839"/>
                  </a:ext>
                </a:extLst>
              </a:tr>
              <a:tr h="457200">
                <a:tc>
                  <a:txBody>
                    <a:bodyPr/>
                    <a:lstStyle/>
                    <a:p>
                      <a:pPr algn="ctr" fontAlgn="b"/>
                      <a:r>
                        <a:rPr lang="en-US" sz="2000" b="0" i="0" u="none" strike="noStrike">
                          <a:solidFill>
                            <a:schemeClr val="bg1">
                              <a:lumMod val="50000"/>
                            </a:schemeClr>
                          </a:solidFill>
                          <a:effectLst/>
                          <a:latin typeface="+mn-lt"/>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Denver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19.8</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16</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San Diego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15.4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5804294"/>
                  </a:ext>
                </a:extLst>
              </a:tr>
              <a:tr h="457200">
                <a:tc>
                  <a:txBody>
                    <a:bodyPr/>
                    <a:lstStyle/>
                    <a:p>
                      <a:pPr algn="ctr" fontAlgn="b"/>
                      <a:r>
                        <a:rPr lang="en-US" sz="2000" b="1" i="0" u="none" strike="noStrike">
                          <a:solidFill>
                            <a:srgbClr val="C00000"/>
                          </a:solidFill>
                          <a:effectLst/>
                          <a:latin typeface="+mn-lt"/>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1" i="0" u="none" strike="noStrike">
                          <a:solidFill>
                            <a:srgbClr val="C00000"/>
                          </a:solidFill>
                          <a:effectLst/>
                          <a:latin typeface="+mn-lt"/>
                        </a:rPr>
                        <a:t>Atlanta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C00000"/>
                          </a:solidFill>
                          <a:effectLst/>
                          <a:latin typeface="+mn-lt"/>
                        </a:rPr>
                        <a:t>18.0</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17</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Los Angeles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7902505"/>
                  </a:ext>
                </a:extLst>
              </a:tr>
              <a:tr h="457200">
                <a:tc>
                  <a:txBody>
                    <a:bodyPr/>
                    <a:lstStyle/>
                    <a:p>
                      <a:pPr algn="ctr" fontAlgn="b"/>
                      <a:r>
                        <a:rPr lang="en-US" sz="2000" b="0" i="0" u="none" strike="noStrike">
                          <a:solidFill>
                            <a:schemeClr val="bg1">
                              <a:lumMod val="50000"/>
                            </a:schemeClr>
                          </a:solidFill>
                          <a:effectLst/>
                          <a:latin typeface="+mn-lt"/>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Detroit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17.5</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18</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Boston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13.6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5684526"/>
                  </a:ext>
                </a:extLst>
              </a:tr>
              <a:tr h="457200">
                <a:tc>
                  <a:txBody>
                    <a:bodyPr/>
                    <a:lstStyle/>
                    <a:p>
                      <a:pPr algn="ctr" fontAlgn="b"/>
                      <a:r>
                        <a:rPr lang="en-US" sz="2000" b="0" i="0" u="none" strike="noStrike">
                          <a:solidFill>
                            <a:schemeClr val="bg1">
                              <a:lumMod val="50000"/>
                            </a:schemeClr>
                          </a:solidFill>
                          <a:effectLst/>
                          <a:latin typeface="+mn-lt"/>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Seattle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17.2</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19</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New York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87063"/>
                  </a:ext>
                </a:extLst>
              </a:tr>
              <a:tr h="457200">
                <a:tc>
                  <a:txBody>
                    <a:bodyPr/>
                    <a:lstStyle/>
                    <a:p>
                      <a:pPr algn="ctr" fontAlgn="b"/>
                      <a:r>
                        <a:rPr lang="en-US" sz="2000" b="1" i="0" u="none" strike="noStrike">
                          <a:solidFill>
                            <a:srgbClr val="C00000"/>
                          </a:solidFill>
                          <a:effectLst/>
                          <a:latin typeface="+mn-lt"/>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1" i="0" u="none" strike="noStrike">
                          <a:solidFill>
                            <a:srgbClr val="C00000"/>
                          </a:solidFill>
                          <a:effectLst/>
                          <a:latin typeface="+mn-lt"/>
                        </a:rPr>
                        <a:t>Riverside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a:solidFill>
                            <a:srgbClr val="C00000"/>
                          </a:solidFill>
                          <a:effectLst/>
                          <a:latin typeface="+mn-lt"/>
                        </a:rPr>
                        <a:t>16.7</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2000" b="0" i="0" u="none" strike="noStrike">
                          <a:solidFill>
                            <a:schemeClr val="bg1">
                              <a:lumMod val="50000"/>
                            </a:schemeClr>
                          </a:solidFill>
                          <a:effectLst/>
                          <a:latin typeface="+mn-lt"/>
                        </a:rPr>
                        <a:t>20</a:t>
                      </a: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chemeClr val="bg1">
                              <a:lumMod val="50000"/>
                            </a:schemeClr>
                          </a:solidFill>
                          <a:effectLst/>
                          <a:latin typeface="+mn-lt"/>
                        </a:rPr>
                        <a:t>San Francisco</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0" i="0" u="none" strike="noStrike">
                          <a:solidFill>
                            <a:schemeClr val="bg1">
                              <a:lumMod val="50000"/>
                            </a:schemeClr>
                          </a:solidFill>
                          <a:effectLst/>
                          <a:latin typeface="+mn-lt"/>
                        </a:rPr>
                        <a:t>10.8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68422"/>
                  </a:ext>
                </a:extLst>
              </a:tr>
            </a:tbl>
          </a:graphicData>
        </a:graphic>
      </p:graphicFrame>
      <p:sp>
        <p:nvSpPr>
          <p:cNvPr id="3" name="TextBox 2">
            <a:extLst>
              <a:ext uri="{FF2B5EF4-FFF2-40B4-BE49-F238E27FC236}">
                <a16:creationId xmlns:a16="http://schemas.microsoft.com/office/drawing/2014/main" id="{F1A5BE8F-98C7-ECE7-4430-CB011AC4D394}"/>
              </a:ext>
            </a:extLst>
          </p:cNvPr>
          <p:cNvSpPr txBox="1"/>
          <p:nvPr/>
        </p:nvSpPr>
        <p:spPr>
          <a:xfrm>
            <a:off x="6096691" y="6390500"/>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Partnership Analysis of U.S. Bureau of Economic Analysis Data, 2021-23</a:t>
            </a:r>
          </a:p>
        </p:txBody>
      </p:sp>
      <p:sp>
        <p:nvSpPr>
          <p:cNvPr id="9" name="Title 1">
            <a:extLst>
              <a:ext uri="{FF2B5EF4-FFF2-40B4-BE49-F238E27FC236}">
                <a16:creationId xmlns:a16="http://schemas.microsoft.com/office/drawing/2014/main" id="{9E8B2753-064E-C6DB-8A62-87DECE389309}"/>
              </a:ext>
            </a:extLst>
          </p:cNvPr>
          <p:cNvSpPr txBox="1">
            <a:spLocks/>
          </p:cNvSpPr>
          <p:nvPr/>
        </p:nvSpPr>
        <p:spPr>
          <a:xfrm>
            <a:off x="101600" y="268932"/>
            <a:ext cx="11910116"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3B5C"/>
                </a:solidFill>
                <a:effectLst/>
                <a:uLnTx/>
                <a:uFillTx/>
                <a:latin typeface="Franklin Gothic Medium" panose="020B0603020102020204"/>
                <a:ea typeface="+mj-ea"/>
                <a:cs typeface="+mj-cs"/>
              </a:rPr>
              <a:t>America’s </a:t>
            </a:r>
            <a:r>
              <a:rPr kumimoji="0" lang="en-US" sz="3200" b="1" i="1" u="none" strike="noStrike" kern="1200" cap="none" spc="0" normalizeH="0" baseline="0" noProof="0">
                <a:ln>
                  <a:noFill/>
                </a:ln>
                <a:solidFill>
                  <a:srgbClr val="003B5C"/>
                </a:solidFill>
                <a:effectLst/>
                <a:uLnTx/>
                <a:uFillTx/>
                <a:latin typeface="Franklin Gothic Medium" panose="020B0603020102020204"/>
                <a:ea typeface="+mj-ea"/>
                <a:cs typeface="+mj-cs"/>
              </a:rPr>
              <a:t>Hottest</a:t>
            </a:r>
            <a:r>
              <a:rPr kumimoji="0" lang="en-US" sz="3200" b="1" i="0" u="none" strike="noStrike" kern="1200" cap="none" spc="0" normalizeH="0" baseline="0" noProof="0">
                <a:ln>
                  <a:noFill/>
                </a:ln>
                <a:solidFill>
                  <a:srgbClr val="003B5C"/>
                </a:solidFill>
                <a:effectLst/>
                <a:uLnTx/>
                <a:uFillTx/>
                <a:latin typeface="Franklin Gothic Medium" panose="020B0603020102020204"/>
                <a:ea typeface="+mj-ea"/>
                <a:cs typeface="+mj-cs"/>
              </a:rPr>
              <a:t> Cities – 3-Year GDP Growth Rate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3B5C"/>
                </a:solidFill>
                <a:effectLst/>
                <a:uLnTx/>
                <a:uFillTx/>
                <a:latin typeface="Franklin Gothic Medium" panose="020B0603020102020204"/>
                <a:ea typeface="+mj-ea"/>
                <a:cs typeface="+mj-cs"/>
              </a:rPr>
              <a:t>20 Most Populous U.S. Metros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30000" noProof="0">
              <a:ln>
                <a:noFill/>
              </a:ln>
              <a:solidFill>
                <a:srgbClr val="003B5C"/>
              </a:solidFill>
              <a:effectLst/>
              <a:uLnTx/>
              <a:uFillTx/>
              <a:latin typeface="Franklin Gothic Medium" panose="020B0603020102020204"/>
              <a:ea typeface="+mj-ea"/>
              <a:cs typeface="+mj-cs"/>
            </a:endParaRPr>
          </a:p>
        </p:txBody>
      </p:sp>
    </p:spTree>
    <p:extLst>
      <p:ext uri="{BB962C8B-B14F-4D97-AF65-F5344CB8AC3E}">
        <p14:creationId xmlns:p14="http://schemas.microsoft.com/office/powerpoint/2010/main" val="1402207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2D80B-DF51-7889-1EC4-4E59F50127D9}"/>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A40EA0E0-8625-F395-E2BB-24347A13BDBF}"/>
              </a:ext>
            </a:extLst>
          </p:cNvPr>
          <p:cNvSpPr/>
          <p:nvPr/>
        </p:nvSpPr>
        <p:spPr>
          <a:xfrm>
            <a:off x="4716633" y="3349751"/>
            <a:ext cx="6479184" cy="337172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594D049-008B-79B0-D3B5-D60F1C8B5870}"/>
              </a:ext>
            </a:extLst>
          </p:cNvPr>
          <p:cNvGrpSpPr/>
          <p:nvPr/>
        </p:nvGrpSpPr>
        <p:grpSpPr>
          <a:xfrm>
            <a:off x="457751" y="1076096"/>
            <a:ext cx="4759201" cy="2198501"/>
            <a:chOff x="457751" y="1304970"/>
            <a:chExt cx="4759201" cy="2198501"/>
          </a:xfrm>
        </p:grpSpPr>
        <p:pic>
          <p:nvPicPr>
            <p:cNvPr id="22" name="Picture 21">
              <a:extLst>
                <a:ext uri="{FF2B5EF4-FFF2-40B4-BE49-F238E27FC236}">
                  <a16:creationId xmlns:a16="http://schemas.microsoft.com/office/drawing/2014/main" id="{44A65089-64FD-1411-F29F-D80BE50DACFF}"/>
                </a:ext>
              </a:extLst>
            </p:cNvPr>
            <p:cNvPicPr>
              <a:picLocks noChangeAspect="1"/>
            </p:cNvPicPr>
            <p:nvPr/>
          </p:nvPicPr>
          <p:blipFill>
            <a:blip r:embed="rId2"/>
            <a:srcRect r="52941"/>
            <a:stretch>
              <a:fillRect/>
            </a:stretch>
          </p:blipFill>
          <p:spPr>
            <a:xfrm>
              <a:off x="669348" y="1605218"/>
              <a:ext cx="3380198" cy="952633"/>
            </a:xfrm>
            <a:prstGeom prst="rect">
              <a:avLst/>
            </a:prstGeom>
          </p:spPr>
        </p:pic>
        <p:sp>
          <p:nvSpPr>
            <p:cNvPr id="23" name="TextBox 22">
              <a:extLst>
                <a:ext uri="{FF2B5EF4-FFF2-40B4-BE49-F238E27FC236}">
                  <a16:creationId xmlns:a16="http://schemas.microsoft.com/office/drawing/2014/main" id="{C9CF4792-A81D-0F5B-3B11-204B0EC0C0FE}"/>
                </a:ext>
              </a:extLst>
            </p:cNvPr>
            <p:cNvSpPr txBox="1"/>
            <p:nvPr/>
          </p:nvSpPr>
          <p:spPr>
            <a:xfrm>
              <a:off x="542210" y="1304970"/>
              <a:ext cx="4674742" cy="369332"/>
            </a:xfrm>
            <a:prstGeom prst="rect">
              <a:avLst/>
            </a:prstGeom>
            <a:noFill/>
          </p:spPr>
          <p:txBody>
            <a:bodyPr wrap="square" rtlCol="0">
              <a:spAutoFit/>
            </a:bodyPr>
            <a:lstStyle/>
            <a:p>
              <a:r>
                <a:rPr lang="en-US" b="1">
                  <a:latin typeface="Calibri" panose="020F0502020204030204" pitchFamily="34" charset="0"/>
                  <a:ea typeface="Calibri" panose="020F0502020204030204" pitchFamily="34" charset="0"/>
                  <a:cs typeface="Calibri" panose="020F0502020204030204" pitchFamily="34" charset="0"/>
                </a:rPr>
                <a:t>Partnership Project Wins Since 2021</a:t>
              </a:r>
            </a:p>
          </p:txBody>
        </p:sp>
        <p:pic>
          <p:nvPicPr>
            <p:cNvPr id="24" name="Picture 23">
              <a:extLst>
                <a:ext uri="{FF2B5EF4-FFF2-40B4-BE49-F238E27FC236}">
                  <a16:creationId xmlns:a16="http://schemas.microsoft.com/office/drawing/2014/main" id="{2653668C-976D-D648-A8DD-6FF367EDCEC1}"/>
                </a:ext>
              </a:extLst>
            </p:cNvPr>
            <p:cNvPicPr>
              <a:picLocks noChangeAspect="1"/>
            </p:cNvPicPr>
            <p:nvPr/>
          </p:nvPicPr>
          <p:blipFill>
            <a:blip r:embed="rId2"/>
            <a:srcRect l="48236"/>
            <a:stretch>
              <a:fillRect/>
            </a:stretch>
          </p:blipFill>
          <p:spPr>
            <a:xfrm>
              <a:off x="457751" y="2550838"/>
              <a:ext cx="3718141" cy="952633"/>
            </a:xfrm>
            <a:prstGeom prst="rect">
              <a:avLst/>
            </a:prstGeom>
          </p:spPr>
        </p:pic>
      </p:grpSp>
      <p:sp>
        <p:nvSpPr>
          <p:cNvPr id="8" name="Title 7">
            <a:extLst>
              <a:ext uri="{FF2B5EF4-FFF2-40B4-BE49-F238E27FC236}">
                <a16:creationId xmlns:a16="http://schemas.microsoft.com/office/drawing/2014/main" id="{626A3C20-16FA-F4AA-6061-1130CDCE0932}"/>
              </a:ext>
            </a:extLst>
          </p:cNvPr>
          <p:cNvSpPr>
            <a:spLocks noGrp="1"/>
          </p:cNvSpPr>
          <p:nvPr>
            <p:ph type="title"/>
          </p:nvPr>
        </p:nvSpPr>
        <p:spPr>
          <a:xfrm>
            <a:off x="360568" y="297574"/>
            <a:ext cx="11831432" cy="688423"/>
          </a:xfrm>
        </p:spPr>
        <p:txBody>
          <a:bodyPr>
            <a:normAutofit fontScale="90000"/>
          </a:bodyPr>
          <a:lstStyle/>
          <a:p>
            <a:r>
              <a:rPr lang="en-US" sz="3600"/>
              <a:t>Advancing Opportunity </a:t>
            </a:r>
            <a:br>
              <a:rPr lang="en-US" sz="3600"/>
            </a:br>
            <a:r>
              <a:rPr lang="en-US" sz="2200"/>
              <a:t>Recent Economic Development Wins</a:t>
            </a:r>
          </a:p>
        </p:txBody>
      </p:sp>
      <p:sp>
        <p:nvSpPr>
          <p:cNvPr id="3" name="Slide Number Placeholder 5">
            <a:extLst>
              <a:ext uri="{FF2B5EF4-FFF2-40B4-BE49-F238E27FC236}">
                <a16:creationId xmlns:a16="http://schemas.microsoft.com/office/drawing/2014/main" id="{2C3CE4D9-BCCB-9147-D795-21A3294428AE}"/>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
        <p:nvSpPr>
          <p:cNvPr id="5" name="TextBox 4">
            <a:extLst>
              <a:ext uri="{FF2B5EF4-FFF2-40B4-BE49-F238E27FC236}">
                <a16:creationId xmlns:a16="http://schemas.microsoft.com/office/drawing/2014/main" id="{9ECEB32A-CA27-D663-F8E9-8108085E045F}"/>
              </a:ext>
            </a:extLst>
          </p:cNvPr>
          <p:cNvSpPr txBox="1"/>
          <p:nvPr/>
        </p:nvSpPr>
        <p:spPr>
          <a:xfrm>
            <a:off x="825662" y="3307370"/>
            <a:ext cx="2948683" cy="1754326"/>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Fortune 500 Headquarters</a:t>
            </a:r>
          </a:p>
          <a:p>
            <a:pPr algn="ctr"/>
            <a:r>
              <a:rPr lang="en-US" b="1">
                <a:latin typeface="Calibri" panose="020F0502020204030204" pitchFamily="34" charset="0"/>
                <a:ea typeface="Calibri" panose="020F0502020204030204" pitchFamily="34" charset="0"/>
                <a:cs typeface="Calibri" panose="020F0502020204030204" pitchFamily="34" charset="0"/>
              </a:rPr>
              <a:t>#3 in U.S. with 26 Companies</a:t>
            </a:r>
          </a:p>
          <a:p>
            <a:pPr algn="ctr"/>
            <a:r>
              <a:rPr lang="en-US">
                <a:latin typeface="Calibri" panose="020F0502020204030204" pitchFamily="34" charset="0"/>
                <a:ea typeface="Calibri" panose="020F0502020204030204" pitchFamily="34" charset="0"/>
                <a:cs typeface="Calibri" panose="020F0502020204030204" pitchFamily="34" charset="0"/>
              </a:rPr>
              <a:t>New York (62), Chicago (30)</a:t>
            </a:r>
          </a:p>
          <a:p>
            <a:pPr algn="ctr"/>
            <a:r>
              <a:rPr lang="en-US">
                <a:latin typeface="Calibri" panose="020F0502020204030204" pitchFamily="34" charset="0"/>
                <a:ea typeface="Calibri" panose="020F0502020204030204" pitchFamily="34" charset="0"/>
                <a:cs typeface="Calibri" panose="020F0502020204030204" pitchFamily="34" charset="0"/>
              </a:rPr>
              <a:t>Ahead of DFW (21)</a:t>
            </a:r>
          </a:p>
          <a:p>
            <a:pPr algn="ctr"/>
            <a:endParaRPr lang="en-US" b="1">
              <a:latin typeface="Calibri" panose="020F0502020204030204" pitchFamily="34" charset="0"/>
              <a:ea typeface="Calibri" panose="020F0502020204030204" pitchFamily="34" charset="0"/>
              <a:cs typeface="Calibri" panose="020F0502020204030204" pitchFamily="34" charset="0"/>
            </a:endParaRPr>
          </a:p>
          <a:p>
            <a:pPr algn="ctr"/>
            <a:r>
              <a:rPr lang="en-US" b="1">
                <a:latin typeface="Calibri" panose="020F0502020204030204" pitchFamily="34" charset="0"/>
                <a:ea typeface="Calibri" panose="020F0502020204030204" pitchFamily="34" charset="0"/>
                <a:cs typeface="Calibri" panose="020F0502020204030204" pitchFamily="34" charset="0"/>
              </a:rPr>
              <a:t>Recruited Here Since 2021</a:t>
            </a:r>
          </a:p>
        </p:txBody>
      </p:sp>
      <p:pic>
        <p:nvPicPr>
          <p:cNvPr id="7" name="Picture 6">
            <a:extLst>
              <a:ext uri="{FF2B5EF4-FFF2-40B4-BE49-F238E27FC236}">
                <a16:creationId xmlns:a16="http://schemas.microsoft.com/office/drawing/2014/main" id="{91144ED5-A46A-165B-0D36-99D70F963AFC}"/>
              </a:ext>
            </a:extLst>
          </p:cNvPr>
          <p:cNvPicPr>
            <a:picLocks noChangeAspect="1"/>
          </p:cNvPicPr>
          <p:nvPr/>
        </p:nvPicPr>
        <p:blipFill>
          <a:blip r:embed="rId3"/>
          <a:stretch>
            <a:fillRect/>
          </a:stretch>
        </p:blipFill>
        <p:spPr>
          <a:xfrm>
            <a:off x="1214119" y="5102123"/>
            <a:ext cx="733527" cy="685896"/>
          </a:xfrm>
          <a:prstGeom prst="rect">
            <a:avLst/>
          </a:prstGeom>
        </p:spPr>
      </p:pic>
      <p:pic>
        <p:nvPicPr>
          <p:cNvPr id="12" name="Picture 11">
            <a:extLst>
              <a:ext uri="{FF2B5EF4-FFF2-40B4-BE49-F238E27FC236}">
                <a16:creationId xmlns:a16="http://schemas.microsoft.com/office/drawing/2014/main" id="{8853D53E-EED3-B26B-BB40-54C7978A53AC}"/>
              </a:ext>
            </a:extLst>
          </p:cNvPr>
          <p:cNvPicPr>
            <a:picLocks noChangeAspect="1"/>
          </p:cNvPicPr>
          <p:nvPr/>
        </p:nvPicPr>
        <p:blipFill>
          <a:blip r:embed="rId4"/>
          <a:stretch>
            <a:fillRect/>
          </a:stretch>
        </p:blipFill>
        <p:spPr>
          <a:xfrm>
            <a:off x="2447244" y="5073999"/>
            <a:ext cx="1381318" cy="571580"/>
          </a:xfrm>
          <a:prstGeom prst="rect">
            <a:avLst/>
          </a:prstGeom>
        </p:spPr>
      </p:pic>
      <p:pic>
        <p:nvPicPr>
          <p:cNvPr id="14" name="Picture 13">
            <a:extLst>
              <a:ext uri="{FF2B5EF4-FFF2-40B4-BE49-F238E27FC236}">
                <a16:creationId xmlns:a16="http://schemas.microsoft.com/office/drawing/2014/main" id="{5438A180-433E-09C5-D9AC-94133637B6A1}"/>
              </a:ext>
            </a:extLst>
          </p:cNvPr>
          <p:cNvPicPr>
            <a:picLocks noChangeAspect="1"/>
          </p:cNvPicPr>
          <p:nvPr/>
        </p:nvPicPr>
        <p:blipFill>
          <a:blip r:embed="rId5"/>
          <a:stretch>
            <a:fillRect/>
          </a:stretch>
        </p:blipFill>
        <p:spPr>
          <a:xfrm>
            <a:off x="2661586" y="5814852"/>
            <a:ext cx="952633" cy="647790"/>
          </a:xfrm>
          <a:prstGeom prst="rect">
            <a:avLst/>
          </a:prstGeom>
        </p:spPr>
      </p:pic>
      <p:pic>
        <p:nvPicPr>
          <p:cNvPr id="16" name="Picture 15">
            <a:extLst>
              <a:ext uri="{FF2B5EF4-FFF2-40B4-BE49-F238E27FC236}">
                <a16:creationId xmlns:a16="http://schemas.microsoft.com/office/drawing/2014/main" id="{B3F1EF3B-4008-32E1-0273-351289BFC744}"/>
              </a:ext>
            </a:extLst>
          </p:cNvPr>
          <p:cNvPicPr>
            <a:picLocks noChangeAspect="1"/>
          </p:cNvPicPr>
          <p:nvPr/>
        </p:nvPicPr>
        <p:blipFill>
          <a:blip r:embed="rId6"/>
          <a:stretch>
            <a:fillRect/>
          </a:stretch>
        </p:blipFill>
        <p:spPr>
          <a:xfrm>
            <a:off x="923031" y="6075947"/>
            <a:ext cx="1524213" cy="381053"/>
          </a:xfrm>
          <a:prstGeom prst="rect">
            <a:avLst/>
          </a:prstGeom>
        </p:spPr>
      </p:pic>
      <p:sp>
        <p:nvSpPr>
          <p:cNvPr id="17" name="Rectangle 16">
            <a:extLst>
              <a:ext uri="{FF2B5EF4-FFF2-40B4-BE49-F238E27FC236}">
                <a16:creationId xmlns:a16="http://schemas.microsoft.com/office/drawing/2014/main" id="{ED36D581-1DF2-FA4C-FCA1-FA65F320193E}"/>
              </a:ext>
            </a:extLst>
          </p:cNvPr>
          <p:cNvSpPr/>
          <p:nvPr/>
        </p:nvSpPr>
        <p:spPr>
          <a:xfrm>
            <a:off x="609905" y="3201078"/>
            <a:ext cx="3380198" cy="341072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5827DD8-72F1-00AB-2804-778996949004}"/>
              </a:ext>
            </a:extLst>
          </p:cNvPr>
          <p:cNvCxnSpPr/>
          <p:nvPr/>
        </p:nvCxnSpPr>
        <p:spPr>
          <a:xfrm>
            <a:off x="1039545" y="4614921"/>
            <a:ext cx="2520915" cy="0"/>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E43441-25CE-8659-7021-7692639521C4}"/>
              </a:ext>
            </a:extLst>
          </p:cNvPr>
          <p:cNvSpPr txBox="1"/>
          <p:nvPr/>
        </p:nvSpPr>
        <p:spPr>
          <a:xfrm>
            <a:off x="5258953" y="945686"/>
            <a:ext cx="4674742" cy="369332"/>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Innovation Ecosystem Growth</a:t>
            </a:r>
          </a:p>
        </p:txBody>
      </p:sp>
      <p:sp>
        <p:nvSpPr>
          <p:cNvPr id="26" name="TextBox 25">
            <a:extLst>
              <a:ext uri="{FF2B5EF4-FFF2-40B4-BE49-F238E27FC236}">
                <a16:creationId xmlns:a16="http://schemas.microsoft.com/office/drawing/2014/main" id="{681AFD1C-11A2-9D92-6794-7F09B9A9CD31}"/>
              </a:ext>
            </a:extLst>
          </p:cNvPr>
          <p:cNvSpPr txBox="1"/>
          <p:nvPr/>
        </p:nvSpPr>
        <p:spPr>
          <a:xfrm>
            <a:off x="5127958" y="1307136"/>
            <a:ext cx="4936732" cy="1754326"/>
          </a:xfrm>
          <a:prstGeom prst="rect">
            <a:avLst/>
          </a:prstGeom>
          <a:noFill/>
        </p:spPr>
        <p:txBody>
          <a:bodyPr wrap="square" rtlCol="0">
            <a:spAutoFit/>
          </a:bodyPr>
          <a:lstStyle/>
          <a:p>
            <a:pPr algn="ctr"/>
            <a:r>
              <a:rPr lang="en-US" b="1"/>
              <a:t>1,000</a:t>
            </a:r>
            <a:r>
              <a:rPr lang="en-US"/>
              <a:t> venture-back start-ups</a:t>
            </a:r>
          </a:p>
          <a:p>
            <a:pPr algn="ctr"/>
            <a:r>
              <a:rPr lang="en-US" b="1"/>
              <a:t>$10 billion+ </a:t>
            </a:r>
            <a:r>
              <a:rPr lang="en-US"/>
              <a:t>VC dollars raised since 2021</a:t>
            </a:r>
          </a:p>
          <a:p>
            <a:pPr algn="ctr"/>
            <a:endParaRPr lang="en-US"/>
          </a:p>
          <a:p>
            <a:pPr algn="ctr"/>
            <a:r>
              <a:rPr lang="en-US"/>
              <a:t>Home to </a:t>
            </a:r>
            <a:r>
              <a:rPr lang="en-US" b="1"/>
              <a:t>Five Unicorns </a:t>
            </a:r>
            <a:r>
              <a:rPr lang="en-US"/>
              <a:t>($1 billion+ valuation):</a:t>
            </a:r>
          </a:p>
          <a:p>
            <a:pPr algn="ctr"/>
            <a:r>
              <a:rPr lang="en-US" err="1"/>
              <a:t>HighRadius</a:t>
            </a:r>
            <a:r>
              <a:rPr lang="en-US"/>
              <a:t>, Axiom Space, Solugen, </a:t>
            </a:r>
          </a:p>
          <a:p>
            <a:pPr algn="ctr"/>
            <a:r>
              <a:rPr lang="en-US"/>
              <a:t>Cart.com, </a:t>
            </a:r>
            <a:r>
              <a:rPr lang="en-US" err="1"/>
              <a:t>Fervo</a:t>
            </a:r>
            <a:r>
              <a:rPr lang="en-US"/>
              <a:t> Energy.</a:t>
            </a:r>
          </a:p>
        </p:txBody>
      </p:sp>
      <p:grpSp>
        <p:nvGrpSpPr>
          <p:cNvPr id="4" name="Group 3">
            <a:extLst>
              <a:ext uri="{FF2B5EF4-FFF2-40B4-BE49-F238E27FC236}">
                <a16:creationId xmlns:a16="http://schemas.microsoft.com/office/drawing/2014/main" id="{E55D889E-F826-F053-1908-945B437C13E8}"/>
              </a:ext>
            </a:extLst>
          </p:cNvPr>
          <p:cNvGrpSpPr/>
          <p:nvPr/>
        </p:nvGrpSpPr>
        <p:grpSpPr>
          <a:xfrm>
            <a:off x="5202739" y="3977863"/>
            <a:ext cx="2060620" cy="1274115"/>
            <a:chOff x="9121504" y="4761925"/>
            <a:chExt cx="3017467" cy="1604853"/>
          </a:xfrm>
        </p:grpSpPr>
        <p:pic>
          <p:nvPicPr>
            <p:cNvPr id="6" name="Picture 4">
              <a:extLst>
                <a:ext uri="{FF2B5EF4-FFF2-40B4-BE49-F238E27FC236}">
                  <a16:creationId xmlns:a16="http://schemas.microsoft.com/office/drawing/2014/main" id="{25E70CE7-CD35-150C-5BE5-C486F4B69B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504" y="4761925"/>
              <a:ext cx="3017467" cy="410131"/>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File:Apple logo black.svg - Wikimedia Commons">
              <a:extLst>
                <a:ext uri="{FF2B5EF4-FFF2-40B4-BE49-F238E27FC236}">
                  <a16:creationId xmlns:a16="http://schemas.microsoft.com/office/drawing/2014/main" id="{80E6B3B6-FB71-1E12-7A7F-3A09CF5D0B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31523" y="5466439"/>
              <a:ext cx="688695" cy="804304"/>
            </a:xfrm>
            <a:prstGeom prst="rect">
              <a:avLst/>
            </a:prstGeom>
          </p:spPr>
        </p:pic>
        <p:pic>
          <p:nvPicPr>
            <p:cNvPr id="10" name="Picture 9" descr="Free Nvidia Logo Icon | Gradient Icon">
              <a:extLst>
                <a:ext uri="{FF2B5EF4-FFF2-40B4-BE49-F238E27FC236}">
                  <a16:creationId xmlns:a16="http://schemas.microsoft.com/office/drawing/2014/main" id="{22C1B146-0A74-A73F-9CA2-E39C85680844}"/>
                </a:ext>
              </a:extLst>
            </p:cNvPr>
            <p:cNvPicPr>
              <a:picLocks noChangeAspect="1"/>
            </p:cNvPicPr>
            <p:nvPr/>
          </p:nvPicPr>
          <p:blipFill>
            <a:blip r:embed="rId10"/>
            <a:stretch>
              <a:fillRect/>
            </a:stretch>
          </p:blipFill>
          <p:spPr>
            <a:xfrm>
              <a:off x="10882601" y="5392100"/>
              <a:ext cx="895111" cy="952983"/>
            </a:xfrm>
            <a:prstGeom prst="rect">
              <a:avLst/>
            </a:prstGeom>
          </p:spPr>
        </p:pic>
        <p:cxnSp>
          <p:nvCxnSpPr>
            <p:cNvPr id="11" name="Straight Connector 10">
              <a:extLst>
                <a:ext uri="{FF2B5EF4-FFF2-40B4-BE49-F238E27FC236}">
                  <a16:creationId xmlns:a16="http://schemas.microsoft.com/office/drawing/2014/main" id="{3AE4E2A8-AD5D-43BC-5075-4F39AA8991EB}"/>
                </a:ext>
              </a:extLst>
            </p:cNvPr>
            <p:cNvCxnSpPr/>
            <p:nvPr/>
          </p:nvCxnSpPr>
          <p:spPr>
            <a:xfrm>
              <a:off x="10630237" y="5455866"/>
              <a:ext cx="0" cy="910912"/>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C634710-7EE2-8D09-2A3C-74C04FE5F7DA}"/>
                </a:ext>
              </a:extLst>
            </p:cNvPr>
            <p:cNvCxnSpPr>
              <a:cxnSpLocks/>
            </p:cNvCxnSpPr>
            <p:nvPr/>
          </p:nvCxnSpPr>
          <p:spPr>
            <a:xfrm flipH="1">
              <a:off x="9203821" y="5306799"/>
              <a:ext cx="2766433"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pic>
        <p:nvPicPr>
          <p:cNvPr id="15" name="Picture 2">
            <a:extLst>
              <a:ext uri="{FF2B5EF4-FFF2-40B4-BE49-F238E27FC236}">
                <a16:creationId xmlns:a16="http://schemas.microsoft.com/office/drawing/2014/main" id="{2EB12CDE-453A-1D6F-3699-65BAD4ED3E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303" y="5732976"/>
            <a:ext cx="2090489" cy="3429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a:extLst>
              <a:ext uri="{FF2B5EF4-FFF2-40B4-BE49-F238E27FC236}">
                <a16:creationId xmlns:a16="http://schemas.microsoft.com/office/drawing/2014/main" id="{2FF1F6A9-D33B-D5CD-54F0-38E27808D7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22543" y="3908680"/>
            <a:ext cx="1722800" cy="9001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9556C20-1590-EE64-CC64-009D6E7729FF}"/>
              </a:ext>
            </a:extLst>
          </p:cNvPr>
          <p:cNvSpPr txBox="1"/>
          <p:nvPr/>
        </p:nvSpPr>
        <p:spPr>
          <a:xfrm>
            <a:off x="5610888" y="3426894"/>
            <a:ext cx="4674742" cy="369332"/>
          </a:xfrm>
          <a:prstGeom prst="rect">
            <a:avLst/>
          </a:prstGeom>
          <a:noFill/>
        </p:spPr>
        <p:txBody>
          <a:bodyPr wrap="square" rtlCol="0">
            <a:spAutoFit/>
          </a:bodyPr>
          <a:lstStyle/>
          <a:p>
            <a:pPr algn="ctr"/>
            <a:r>
              <a:rPr lang="en-US" b="1">
                <a:latin typeface="Calibri" panose="020F0502020204030204" pitchFamily="34" charset="0"/>
                <a:ea typeface="Calibri" panose="020F0502020204030204" pitchFamily="34" charset="0"/>
                <a:cs typeface="Calibri" panose="020F0502020204030204" pitchFamily="34" charset="0"/>
              </a:rPr>
              <a:t>Notable Wins</a:t>
            </a:r>
          </a:p>
        </p:txBody>
      </p:sp>
      <p:sp>
        <p:nvSpPr>
          <p:cNvPr id="29" name="Rectangle 28">
            <a:extLst>
              <a:ext uri="{FF2B5EF4-FFF2-40B4-BE49-F238E27FC236}">
                <a16:creationId xmlns:a16="http://schemas.microsoft.com/office/drawing/2014/main" id="{48C175A3-6599-46E8-7F69-103BBD96D9AC}"/>
              </a:ext>
            </a:extLst>
          </p:cNvPr>
          <p:cNvSpPr/>
          <p:nvPr/>
        </p:nvSpPr>
        <p:spPr>
          <a:xfrm>
            <a:off x="8112343" y="5092517"/>
            <a:ext cx="2743200" cy="1477115"/>
          </a:xfrm>
          <a:prstGeom prst="rect">
            <a:avLst/>
          </a:prstGeom>
          <a:solidFill>
            <a:schemeClr val="bg1"/>
          </a:solidFill>
          <a:ln w="762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b="1">
                <a:solidFill>
                  <a:sysClr val="windowText" lastClr="000000"/>
                </a:solidFill>
              </a:rPr>
              <a:t>Project Savannah</a:t>
            </a:r>
          </a:p>
          <a:p>
            <a:pPr algn="ctr"/>
            <a:r>
              <a:rPr lang="en-US" b="1">
                <a:solidFill>
                  <a:sysClr val="windowText" lastClr="000000"/>
                </a:solidFill>
              </a:rPr>
              <a:t>Pre-Announcement</a:t>
            </a:r>
          </a:p>
          <a:p>
            <a:pPr algn="ctr"/>
            <a:endParaRPr lang="en-US" sz="600">
              <a:solidFill>
                <a:sysClr val="windowText" lastClr="000000"/>
              </a:solidFill>
            </a:endParaRPr>
          </a:p>
          <a:p>
            <a:pPr algn="ctr"/>
            <a:r>
              <a:rPr lang="en-US" sz="1400">
                <a:solidFill>
                  <a:sysClr val="windowText" lastClr="000000"/>
                </a:solidFill>
              </a:rPr>
              <a:t>Pharma Manufacturing</a:t>
            </a:r>
          </a:p>
          <a:p>
            <a:pPr algn="ctr"/>
            <a:r>
              <a:rPr lang="en-US" sz="1400">
                <a:solidFill>
                  <a:sysClr val="windowText" lastClr="000000"/>
                </a:solidFill>
              </a:rPr>
              <a:t>$5.9 billion investment</a:t>
            </a:r>
          </a:p>
          <a:p>
            <a:pPr algn="ctr"/>
            <a:r>
              <a:rPr lang="en-US" sz="1400">
                <a:solidFill>
                  <a:sysClr val="windowText" lastClr="000000"/>
                </a:solidFill>
              </a:rPr>
              <a:t>600 jobs, 2,000 construction jobs</a:t>
            </a:r>
          </a:p>
        </p:txBody>
      </p:sp>
    </p:spTree>
    <p:extLst>
      <p:ext uri="{BB962C8B-B14F-4D97-AF65-F5344CB8AC3E}">
        <p14:creationId xmlns:p14="http://schemas.microsoft.com/office/powerpoint/2010/main" val="262371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A9745A-BFFC-0B46-1D25-DCCD6E52A08A}"/>
              </a:ext>
            </a:extLst>
          </p:cNvPr>
          <p:cNvPicPr>
            <a:picLocks noChangeAspect="1"/>
          </p:cNvPicPr>
          <p:nvPr/>
        </p:nvPicPr>
        <p:blipFill>
          <a:blip r:embed="rId2"/>
          <a:stretch>
            <a:fillRect/>
          </a:stretch>
        </p:blipFill>
        <p:spPr>
          <a:xfrm>
            <a:off x="1098736" y="739739"/>
            <a:ext cx="10282203" cy="5616611"/>
          </a:xfrm>
          <a:prstGeom prst="rect">
            <a:avLst/>
          </a:prstGeom>
        </p:spPr>
      </p:pic>
      <p:sp>
        <p:nvSpPr>
          <p:cNvPr id="11" name="Slide Number Placeholder 5">
            <a:extLst>
              <a:ext uri="{FF2B5EF4-FFF2-40B4-BE49-F238E27FC236}">
                <a16:creationId xmlns:a16="http://schemas.microsoft.com/office/drawing/2014/main" id="{BE8E6E1D-41AB-BC3D-B8C2-2D885D71AFA4}"/>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C03A8AE-1E6B-EA41-8F89-90F5A34912DF}" type="slidenum">
              <a:rPr lang="en-US" smtClean="0">
                <a:latin typeface="Franklin Gothic Book" panose="020B0503020102020204"/>
              </a:rPr>
              <a:pPr>
                <a:defRPr/>
              </a:pPr>
              <a:t>19</a:t>
            </a:fld>
            <a:endParaRPr lang="en-US">
              <a:latin typeface="Franklin Gothic Book" panose="020B0503020102020204"/>
            </a:endParaRPr>
          </a:p>
        </p:txBody>
      </p:sp>
    </p:spTree>
    <p:extLst>
      <p:ext uri="{BB962C8B-B14F-4D97-AF65-F5344CB8AC3E}">
        <p14:creationId xmlns:p14="http://schemas.microsoft.com/office/powerpoint/2010/main" val="228879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92F3B-514A-FCA6-BE13-6257BFF1BE6D}"/>
              </a:ext>
            </a:extLst>
          </p:cNvPr>
          <p:cNvSpPr>
            <a:spLocks noGrp="1"/>
          </p:cNvSpPr>
          <p:nvPr>
            <p:ph type="title"/>
          </p:nvPr>
        </p:nvSpPr>
        <p:spPr>
          <a:xfrm>
            <a:off x="360568" y="213535"/>
            <a:ext cx="11831432" cy="688423"/>
          </a:xfrm>
        </p:spPr>
        <p:txBody>
          <a:bodyPr/>
          <a:lstStyle/>
          <a:p>
            <a:r>
              <a:rPr lang="en-US"/>
              <a:t>Houston is Winning</a:t>
            </a:r>
          </a:p>
        </p:txBody>
      </p:sp>
      <p:sp>
        <p:nvSpPr>
          <p:cNvPr id="3" name="Content Placeholder 2">
            <a:extLst>
              <a:ext uri="{FF2B5EF4-FFF2-40B4-BE49-F238E27FC236}">
                <a16:creationId xmlns:a16="http://schemas.microsoft.com/office/drawing/2014/main" id="{9983791C-D861-FC54-1A1A-85D38825B9A0}"/>
              </a:ext>
            </a:extLst>
          </p:cNvPr>
          <p:cNvSpPr>
            <a:spLocks noGrp="1"/>
          </p:cNvSpPr>
          <p:nvPr>
            <p:ph idx="1"/>
          </p:nvPr>
        </p:nvSpPr>
        <p:spPr>
          <a:xfrm>
            <a:off x="360567" y="1378760"/>
            <a:ext cx="11830049" cy="4606201"/>
          </a:xfrm>
        </p:spPr>
        <p:txBody>
          <a:bodyPr>
            <a:normAutofit/>
          </a:bodyPr>
          <a:lstStyle/>
          <a:p>
            <a:r>
              <a:rPr lang="en-US" sz="3600"/>
              <a:t>We are Growing </a:t>
            </a:r>
          </a:p>
          <a:p>
            <a:r>
              <a:rPr lang="en-US" sz="3600"/>
              <a:t>We are Global</a:t>
            </a:r>
          </a:p>
          <a:p>
            <a:r>
              <a:rPr lang="en-US" sz="3600"/>
              <a:t>We have Strong Demographics</a:t>
            </a:r>
          </a:p>
          <a:p>
            <a:r>
              <a:rPr lang="en-US" sz="3600"/>
              <a:t>We are Aligned</a:t>
            </a:r>
          </a:p>
        </p:txBody>
      </p:sp>
      <p:sp>
        <p:nvSpPr>
          <p:cNvPr id="4" name="Slide Number Placeholder 5">
            <a:extLst>
              <a:ext uri="{FF2B5EF4-FFF2-40B4-BE49-F238E27FC236}">
                <a16:creationId xmlns:a16="http://schemas.microsoft.com/office/drawing/2014/main" id="{F1CCE598-C76E-8A89-5629-EC6B2842FF3C}"/>
              </a:ext>
            </a:extLst>
          </p:cNvPr>
          <p:cNvSpPr>
            <a:spLocks noGrp="1"/>
          </p:cNvSpPr>
          <p:nvPr>
            <p:ph type="sldNum" sz="quarter" idx="12"/>
          </p:nvPr>
        </p:nvSpPr>
        <p:spPr>
          <a:xfrm>
            <a:off x="926851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1412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F6253-37DA-0F1F-6BF2-E1113CEA38DC}"/>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803FBA-5B3A-DBD3-40A4-552E5764E3E2}"/>
              </a:ext>
            </a:extLst>
          </p:cNvPr>
          <p:cNvGraphicFramePr>
            <a:graphicFrameLocks noGrp="1"/>
          </p:cNvGraphicFramePr>
          <p:nvPr>
            <p:extLst>
              <p:ext uri="{D42A27DB-BD31-4B8C-83A1-F6EECF244321}">
                <p14:modId xmlns:p14="http://schemas.microsoft.com/office/powerpoint/2010/main" val="3486089879"/>
              </p:ext>
            </p:extLst>
          </p:nvPr>
        </p:nvGraphicFramePr>
        <p:xfrm>
          <a:off x="764627" y="1533418"/>
          <a:ext cx="10662746" cy="4715952"/>
        </p:xfrm>
        <a:graphic>
          <a:graphicData uri="http://schemas.openxmlformats.org/drawingml/2006/table">
            <a:tbl>
              <a:tblPr>
                <a:tableStyleId>{5C22544A-7EE6-4342-B048-85BDC9FD1C3A}</a:tableStyleId>
              </a:tblPr>
              <a:tblGrid>
                <a:gridCol w="3807373">
                  <a:extLst>
                    <a:ext uri="{9D8B030D-6E8A-4147-A177-3AD203B41FA5}">
                      <a16:colId xmlns:a16="http://schemas.microsoft.com/office/drawing/2014/main" val="3787314638"/>
                    </a:ext>
                  </a:extLst>
                </a:gridCol>
                <a:gridCol w="1582587">
                  <a:extLst>
                    <a:ext uri="{9D8B030D-6E8A-4147-A177-3AD203B41FA5}">
                      <a16:colId xmlns:a16="http://schemas.microsoft.com/office/drawing/2014/main" val="4224877359"/>
                    </a:ext>
                  </a:extLst>
                </a:gridCol>
                <a:gridCol w="3645396">
                  <a:extLst>
                    <a:ext uri="{9D8B030D-6E8A-4147-A177-3AD203B41FA5}">
                      <a16:colId xmlns:a16="http://schemas.microsoft.com/office/drawing/2014/main" val="1599501848"/>
                    </a:ext>
                  </a:extLst>
                </a:gridCol>
                <a:gridCol w="1627390">
                  <a:extLst>
                    <a:ext uri="{9D8B030D-6E8A-4147-A177-3AD203B41FA5}">
                      <a16:colId xmlns:a16="http://schemas.microsoft.com/office/drawing/2014/main" val="619510154"/>
                    </a:ext>
                  </a:extLst>
                </a:gridCol>
              </a:tblGrid>
              <a:tr h="392996">
                <a:tc>
                  <a:txBody>
                    <a:bodyPr/>
                    <a:lstStyle/>
                    <a:p>
                      <a:pPr algn="l" fontAlgn="b"/>
                      <a:r>
                        <a:rPr lang="en-US" sz="2000" b="1" i="0" u="none" strike="noStrike">
                          <a:solidFill>
                            <a:schemeClr val="bg1"/>
                          </a:solidFill>
                          <a:effectLst/>
                          <a:latin typeface="+mn-lt"/>
                          <a:cs typeface="Calibri Light" panose="020F0302020204030204" pitchFamily="34" charset="0"/>
                        </a:rPr>
                        <a:t>Sector</a:t>
                      </a:r>
                    </a:p>
                  </a:txBody>
                  <a:tcPr marL="274320" marR="5564" marT="55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mn-lt"/>
                          <a:cs typeface="Calibri Light" panose="020F0302020204030204" pitchFamily="34" charset="0"/>
                        </a:rPr>
                        <a:t>Jobs</a:t>
                      </a:r>
                    </a:p>
                  </a:txBody>
                  <a:tcPr marL="5564" marR="5564" marT="55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mn-lt"/>
                          <a:cs typeface="Calibri Light" panose="020F0302020204030204" pitchFamily="34" charset="0"/>
                        </a:rPr>
                        <a:t>Sector</a:t>
                      </a:r>
                    </a:p>
                  </a:txBody>
                  <a:tcPr marL="274320" marR="5564" marT="55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mn-lt"/>
                          <a:cs typeface="Calibri Light" panose="020F0302020204030204" pitchFamily="34" charset="0"/>
                        </a:rPr>
                        <a:t>Jobs</a:t>
                      </a:r>
                    </a:p>
                  </a:txBody>
                  <a:tcPr marL="5564" marR="5564" marT="5564"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74781518"/>
                  </a:ext>
                </a:extLst>
              </a:tr>
              <a:tr h="392996">
                <a:tc>
                  <a:txBody>
                    <a:bodyPr/>
                    <a:lstStyle/>
                    <a:p>
                      <a:pPr algn="l" fontAlgn="ctr"/>
                      <a:r>
                        <a:rPr lang="en-US" sz="2000" b="0" i="0" u="none" strike="noStrike">
                          <a:solidFill>
                            <a:srgbClr val="000000"/>
                          </a:solidFill>
                          <a:effectLst/>
                          <a:latin typeface="+mn-lt"/>
                        </a:rPr>
                        <a:t>Health Care</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171,600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Manufacturing</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33,400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2216396"/>
                  </a:ext>
                </a:extLst>
              </a:tr>
              <a:tr h="392996">
                <a:tc>
                  <a:txBody>
                    <a:bodyPr/>
                    <a:lstStyle/>
                    <a:p>
                      <a:pPr algn="l" fontAlgn="ctr"/>
                      <a:r>
                        <a:rPr lang="en-US" sz="2000" b="0" i="0" u="none" strike="noStrike">
                          <a:solidFill>
                            <a:srgbClr val="000000"/>
                          </a:solidFill>
                          <a:effectLst/>
                          <a:latin typeface="+mn-lt"/>
                        </a:rPr>
                        <a:t>Restaurants &amp; Bars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135,500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Misc. Business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30,800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8450545"/>
                  </a:ext>
                </a:extLst>
              </a:tr>
              <a:tr h="392996">
                <a:tc>
                  <a:txBody>
                    <a:bodyPr/>
                    <a:lstStyle/>
                    <a:p>
                      <a:pPr algn="l" fontAlgn="ctr"/>
                      <a:r>
                        <a:rPr lang="en-US" sz="2000" b="0" i="0" u="none" strike="noStrike">
                          <a:solidFill>
                            <a:srgbClr val="000000"/>
                          </a:solidFill>
                          <a:effectLst/>
                          <a:latin typeface="+mn-lt"/>
                        </a:rPr>
                        <a:t>Prof, Sci &amp; Tech Services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130,800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Private Education Services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30,400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689677"/>
                  </a:ext>
                </a:extLst>
              </a:tr>
              <a:tr h="392996">
                <a:tc>
                  <a:txBody>
                    <a:bodyPr/>
                    <a:lstStyle/>
                    <a:p>
                      <a:pPr algn="l" fontAlgn="ctr"/>
                      <a:r>
                        <a:rPr lang="en-US" sz="2000" b="0" i="0" u="none" strike="noStrike">
                          <a:solidFill>
                            <a:srgbClr val="000000"/>
                          </a:solidFill>
                          <a:effectLst/>
                          <a:latin typeface="+mn-lt"/>
                        </a:rPr>
                        <a:t>Retail</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76,800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Finance &amp; Insurance</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27,000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7453916"/>
                  </a:ext>
                </a:extLst>
              </a:tr>
              <a:tr h="392996">
                <a:tc>
                  <a:txBody>
                    <a:bodyPr/>
                    <a:lstStyle/>
                    <a:p>
                      <a:pPr algn="l" fontAlgn="ctr"/>
                      <a:r>
                        <a:rPr lang="en-US" sz="2000" b="0" i="0" u="none" strike="noStrike">
                          <a:solidFill>
                            <a:srgbClr val="000000"/>
                          </a:solidFill>
                          <a:effectLst/>
                          <a:latin typeface="+mn-lt"/>
                        </a:rPr>
                        <a:t>Transport &amp; Warehousing</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75,100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Real Estate &amp; Rentals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16,000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98010863"/>
                  </a:ext>
                </a:extLst>
              </a:tr>
              <a:tr h="392996">
                <a:tc>
                  <a:txBody>
                    <a:bodyPr/>
                    <a:lstStyle/>
                    <a:p>
                      <a:pPr algn="l" fontAlgn="ctr"/>
                      <a:r>
                        <a:rPr lang="en-US" sz="2000" b="0" i="0" u="none" strike="noStrike">
                          <a:solidFill>
                            <a:srgbClr val="000000"/>
                          </a:solidFill>
                          <a:effectLst/>
                          <a:latin typeface="+mn-lt"/>
                        </a:rPr>
                        <a:t>Admin Supp &amp; Waste Mgmt</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70,400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Arts &amp; Recreation</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14,900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1488587"/>
                  </a:ext>
                </a:extLst>
              </a:tr>
              <a:tr h="392996">
                <a:tc>
                  <a:txBody>
                    <a:bodyPr/>
                    <a:lstStyle/>
                    <a:p>
                      <a:pPr algn="l" fontAlgn="ctr"/>
                      <a:r>
                        <a:rPr lang="en-US" sz="2000" b="0" i="0" u="none" strike="noStrike">
                          <a:solidFill>
                            <a:srgbClr val="000000"/>
                          </a:solidFill>
                          <a:effectLst/>
                          <a:latin typeface="+mn-lt"/>
                        </a:rPr>
                        <a:t>Construction</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67,900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Oil &amp; Gas Extraction</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9,800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8902305"/>
                  </a:ext>
                </a:extLst>
              </a:tr>
              <a:tr h="392996">
                <a:tc>
                  <a:txBody>
                    <a:bodyPr/>
                    <a:lstStyle/>
                    <a:p>
                      <a:pPr algn="l" fontAlgn="ctr"/>
                      <a:r>
                        <a:rPr lang="en-US" sz="2000" b="0" i="0" u="none" strike="noStrike">
                          <a:solidFill>
                            <a:srgbClr val="000000"/>
                          </a:solidFill>
                          <a:effectLst/>
                          <a:latin typeface="+mn-lt"/>
                        </a:rPr>
                        <a:t>Public Education</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65,600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Utilities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9,100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7000095"/>
                  </a:ext>
                </a:extLst>
              </a:tr>
              <a:tr h="392996">
                <a:tc>
                  <a:txBody>
                    <a:bodyPr/>
                    <a:lstStyle/>
                    <a:p>
                      <a:pPr algn="l" fontAlgn="ctr"/>
                      <a:r>
                        <a:rPr lang="en-US" sz="2000" b="0" i="0" u="none" strike="noStrike">
                          <a:solidFill>
                            <a:srgbClr val="000000"/>
                          </a:solidFill>
                          <a:effectLst/>
                          <a:latin typeface="+mn-lt"/>
                        </a:rPr>
                        <a:t>Wholesale</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58,000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Hotels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8,100</a:t>
                      </a:r>
                    </a:p>
                  </a:txBody>
                  <a:tcPr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1391500"/>
                  </a:ext>
                </a:extLst>
              </a:tr>
              <a:tr h="392996">
                <a:tc>
                  <a:txBody>
                    <a:bodyPr/>
                    <a:lstStyle/>
                    <a:p>
                      <a:pPr algn="l" fontAlgn="ctr"/>
                      <a:r>
                        <a:rPr lang="en-US" sz="2000" b="0" i="0" u="none" strike="noStrike">
                          <a:solidFill>
                            <a:srgbClr val="000000"/>
                          </a:solidFill>
                          <a:effectLst/>
                          <a:latin typeface="+mn-lt"/>
                        </a:rPr>
                        <a:t>Government</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53,400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Information</a:t>
                      </a:r>
                    </a:p>
                  </a:txBody>
                  <a:tcPr marL="274320"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2000" b="0" i="0" u="none" strike="noStrike">
                          <a:solidFill>
                            <a:srgbClr val="C00000"/>
                          </a:solidFill>
                          <a:effectLst/>
                          <a:latin typeface="+mn-lt"/>
                        </a:rPr>
                        <a:t>-6,600</a:t>
                      </a:r>
                    </a:p>
                  </a:txBody>
                  <a:tcPr marR="338328"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897853"/>
                  </a:ext>
                </a:extLst>
              </a:tr>
              <a:tr h="392996">
                <a:tc>
                  <a:txBody>
                    <a:bodyPr/>
                    <a:lstStyle/>
                    <a:p>
                      <a:pPr algn="l" fontAlgn="ctr"/>
                      <a:r>
                        <a:rPr lang="en-US" sz="2000" b="0" i="0" u="none" strike="noStrike">
                          <a:solidFill>
                            <a:srgbClr val="000000"/>
                          </a:solidFill>
                          <a:effectLst/>
                          <a:latin typeface="+mn-lt"/>
                        </a:rPr>
                        <a:t>Other Services</a:t>
                      </a:r>
                    </a:p>
                  </a:txBody>
                  <a:tcPr marL="27432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US" sz="2000" b="0" i="0" u="none" strike="noStrike">
                          <a:solidFill>
                            <a:srgbClr val="000000"/>
                          </a:solidFill>
                          <a:effectLst/>
                          <a:latin typeface="+mn-lt"/>
                        </a:rPr>
                        <a:t>41,600</a:t>
                      </a:r>
                    </a:p>
                  </a:txBody>
                  <a:tcPr marL="9525" marR="338328"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2000" b="1" i="0" u="none" strike="noStrike">
                          <a:solidFill>
                            <a:srgbClr val="000000"/>
                          </a:solidFill>
                          <a:effectLst/>
                          <a:latin typeface="+mn-lt"/>
                        </a:rPr>
                        <a:t>Total</a:t>
                      </a:r>
                    </a:p>
                  </a:txBody>
                  <a:tcPr marL="274320"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r" fontAlgn="ctr"/>
                      <a:r>
                        <a:rPr lang="en-US" sz="2000" b="1" i="0" u="none" strike="noStrike">
                          <a:solidFill>
                            <a:srgbClr val="000000"/>
                          </a:solidFill>
                          <a:effectLst/>
                          <a:latin typeface="+mn-lt"/>
                        </a:rPr>
                        <a:t>1,119,600</a:t>
                      </a:r>
                    </a:p>
                  </a:txBody>
                  <a:tcPr marR="338328"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03486355"/>
                  </a:ext>
                </a:extLst>
              </a:tr>
            </a:tbl>
          </a:graphicData>
        </a:graphic>
      </p:graphicFrame>
      <p:sp>
        <p:nvSpPr>
          <p:cNvPr id="2" name="TextBox 1">
            <a:extLst>
              <a:ext uri="{FF2B5EF4-FFF2-40B4-BE49-F238E27FC236}">
                <a16:creationId xmlns:a16="http://schemas.microsoft.com/office/drawing/2014/main" id="{62CBD175-A1D4-2562-4260-C7A862A6C803}"/>
              </a:ext>
            </a:extLst>
          </p:cNvPr>
          <p:cNvSpPr txBox="1"/>
          <p:nvPr/>
        </p:nvSpPr>
        <p:spPr>
          <a:xfrm>
            <a:off x="6096691" y="6444476"/>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Partnership Analysis of Texas Workforce Commission CES Data</a:t>
            </a:r>
          </a:p>
        </p:txBody>
      </p:sp>
      <p:sp>
        <p:nvSpPr>
          <p:cNvPr id="3" name="Title 2">
            <a:extLst>
              <a:ext uri="{FF2B5EF4-FFF2-40B4-BE49-F238E27FC236}">
                <a16:creationId xmlns:a16="http://schemas.microsoft.com/office/drawing/2014/main" id="{3510BB4B-7E66-03BC-7D42-2E9A31559359}"/>
              </a:ext>
            </a:extLst>
          </p:cNvPr>
          <p:cNvSpPr>
            <a:spLocks noGrp="1"/>
          </p:cNvSpPr>
          <p:nvPr>
            <p:ph type="title"/>
          </p:nvPr>
        </p:nvSpPr>
        <p:spPr>
          <a:xfrm>
            <a:off x="180284" y="747442"/>
            <a:ext cx="11831432" cy="688423"/>
          </a:xfrm>
        </p:spPr>
        <p:txBody>
          <a:bodyPr>
            <a:normAutofit fontScale="90000"/>
          </a:bodyPr>
          <a:lstStyle/>
          <a:p>
            <a:r>
              <a:rPr lang="en-US"/>
              <a:t>Houston’s Sector Diversification</a:t>
            </a:r>
            <a:br>
              <a:rPr lang="en-US"/>
            </a:br>
            <a:r>
              <a:rPr lang="en-US" sz="2700"/>
              <a:t>Metro Houston Job Growth by Sector</a:t>
            </a:r>
            <a:br>
              <a:rPr lang="en-US" sz="2700"/>
            </a:br>
            <a:r>
              <a:rPr lang="en-US" sz="2700"/>
              <a:t>(Dec ‘04 – Dec ‘24)</a:t>
            </a:r>
            <a:br>
              <a:rPr lang="en-US"/>
            </a:br>
            <a:endParaRPr lang="en-US"/>
          </a:p>
        </p:txBody>
      </p:sp>
    </p:spTree>
    <p:extLst>
      <p:ext uri="{BB962C8B-B14F-4D97-AF65-F5344CB8AC3E}">
        <p14:creationId xmlns:p14="http://schemas.microsoft.com/office/powerpoint/2010/main" val="410890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C1BA-208F-2E16-07D9-77BFF1D1624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77DA7D2-3287-C55F-C35B-466431A3F6DA}"/>
              </a:ext>
            </a:extLst>
          </p:cNvPr>
          <p:cNvGraphicFramePr/>
          <p:nvPr>
            <p:extLst>
              <p:ext uri="{D42A27DB-BD31-4B8C-83A1-F6EECF244321}">
                <p14:modId xmlns:p14="http://schemas.microsoft.com/office/powerpoint/2010/main" val="3277327113"/>
              </p:ext>
            </p:extLst>
          </p:nvPr>
        </p:nvGraphicFramePr>
        <p:xfrm>
          <a:off x="838200" y="1502050"/>
          <a:ext cx="10515600" cy="472509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22C85B6B-1338-D7FD-C1FD-BE5722E3650D}"/>
              </a:ext>
            </a:extLst>
          </p:cNvPr>
          <p:cNvSpPr txBox="1"/>
          <p:nvPr/>
        </p:nvSpPr>
        <p:spPr>
          <a:xfrm>
            <a:off x="6096691" y="6444476"/>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Partnership Analysis of U.S. Bureau of Economic Analysis Data</a:t>
            </a:r>
          </a:p>
        </p:txBody>
      </p:sp>
      <p:sp>
        <p:nvSpPr>
          <p:cNvPr id="10" name="Title 9">
            <a:extLst>
              <a:ext uri="{FF2B5EF4-FFF2-40B4-BE49-F238E27FC236}">
                <a16:creationId xmlns:a16="http://schemas.microsoft.com/office/drawing/2014/main" id="{81CD0217-121C-7DCB-9D27-C188E6454A42}"/>
              </a:ext>
            </a:extLst>
          </p:cNvPr>
          <p:cNvSpPr>
            <a:spLocks noGrp="1"/>
          </p:cNvSpPr>
          <p:nvPr>
            <p:ph type="title"/>
          </p:nvPr>
        </p:nvSpPr>
        <p:spPr>
          <a:xfrm>
            <a:off x="180284" y="360749"/>
            <a:ext cx="11831432" cy="688423"/>
          </a:xfrm>
        </p:spPr>
        <p:txBody>
          <a:bodyPr>
            <a:normAutofit fontScale="90000"/>
          </a:bodyPr>
          <a:lstStyle/>
          <a:p>
            <a:r>
              <a:rPr kumimoji="0" lang="en-US" b="1" i="0" u="none" strike="noStrike" kern="1200" cap="none" spc="0" normalizeH="0" baseline="0" noProof="0">
                <a:ln>
                  <a:noFill/>
                </a:ln>
                <a:solidFill>
                  <a:srgbClr val="003B5C"/>
                </a:solidFill>
                <a:effectLst/>
                <a:uLnTx/>
                <a:uFillTx/>
                <a:latin typeface="Calibri" panose="020F0502020204030204" pitchFamily="34" charset="0"/>
                <a:ea typeface="+mj-ea"/>
                <a:cs typeface="Calibri" panose="020F0502020204030204" pitchFamily="34" charset="0"/>
              </a:rPr>
              <a:t>Houston’s Sector Diversification</a:t>
            </a:r>
            <a:br>
              <a:rPr kumimoji="0" lang="en-US" sz="3600" b="1" i="0" u="none" strike="noStrike" kern="1200" cap="none" spc="0" normalizeH="0" baseline="0" noProof="0">
                <a:ln>
                  <a:noFill/>
                </a:ln>
                <a:solidFill>
                  <a:srgbClr val="003B5C"/>
                </a:solidFill>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a:ln>
                  <a:noFill/>
                </a:ln>
                <a:solidFill>
                  <a:srgbClr val="003B5C"/>
                </a:solidFill>
                <a:effectLst/>
                <a:uLnTx/>
                <a:uFillTx/>
                <a:latin typeface="Calibri" panose="020F0502020204030204" pitchFamily="34" charset="0"/>
                <a:ea typeface="+mj-ea"/>
                <a:cs typeface="Calibri" panose="020F0502020204030204" pitchFamily="34" charset="0"/>
              </a:rPr>
              <a:t>Oil &amp; Gas Extraction </a:t>
            </a:r>
            <a:br>
              <a:rPr kumimoji="0" lang="en-US" sz="2700" b="1" i="0" u="none" strike="noStrike" kern="1200" cap="none" spc="0" normalizeH="0" baseline="0" noProof="0">
                <a:ln>
                  <a:noFill/>
                </a:ln>
                <a:solidFill>
                  <a:srgbClr val="003B5C"/>
                </a:solidFill>
                <a:effectLst/>
                <a:uLnTx/>
                <a:uFillTx/>
                <a:latin typeface="Calibri" panose="020F0502020204030204" pitchFamily="34" charset="0"/>
                <a:ea typeface="+mj-ea"/>
                <a:cs typeface="Calibri" panose="020F0502020204030204" pitchFamily="34" charset="0"/>
              </a:rPr>
            </a:br>
            <a:r>
              <a:rPr kumimoji="0" lang="en-US" sz="2700" b="1" i="0" u="none" strike="noStrike" kern="1200" cap="none" spc="0" normalizeH="0" baseline="0" noProof="0">
                <a:ln>
                  <a:noFill/>
                </a:ln>
                <a:solidFill>
                  <a:srgbClr val="003B5C"/>
                </a:solidFill>
                <a:effectLst/>
                <a:uLnTx/>
                <a:uFillTx/>
                <a:latin typeface="Calibri" panose="020F0502020204030204" pitchFamily="34" charset="0"/>
                <a:ea typeface="+mj-ea"/>
                <a:cs typeface="Calibri" panose="020F0502020204030204" pitchFamily="34" charset="0"/>
              </a:rPr>
              <a:t>Share of Metro Houston GDP</a:t>
            </a:r>
            <a:endParaRPr lang="en-US" sz="2700"/>
          </a:p>
        </p:txBody>
      </p:sp>
    </p:spTree>
    <p:extLst>
      <p:ext uri="{BB962C8B-B14F-4D97-AF65-F5344CB8AC3E}">
        <p14:creationId xmlns:p14="http://schemas.microsoft.com/office/powerpoint/2010/main" val="887733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E1A5B-A592-93FA-87B8-1B4E90252435}"/>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69E96BF-BFD3-46C1-88B8-7EDADFF03F42}"/>
              </a:ext>
            </a:extLst>
          </p:cNvPr>
          <p:cNvGraphicFramePr>
            <a:graphicFrameLocks/>
          </p:cNvGraphicFramePr>
          <p:nvPr>
            <p:extLst>
              <p:ext uri="{D42A27DB-BD31-4B8C-83A1-F6EECF244321}">
                <p14:modId xmlns:p14="http://schemas.microsoft.com/office/powerpoint/2010/main" val="3494105130"/>
              </p:ext>
            </p:extLst>
          </p:nvPr>
        </p:nvGraphicFramePr>
        <p:xfrm>
          <a:off x="1580341" y="1152393"/>
          <a:ext cx="9503509" cy="5534471"/>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a:extLst>
              <a:ext uri="{FF2B5EF4-FFF2-40B4-BE49-F238E27FC236}">
                <a16:creationId xmlns:a16="http://schemas.microsoft.com/office/drawing/2014/main" id="{5723D34B-DFB7-BB33-DFCD-B98F3D14DF90}"/>
              </a:ext>
            </a:extLst>
          </p:cNvPr>
          <p:cNvSpPr txBox="1">
            <a:spLocks noGrp="1"/>
          </p:cNvSpPr>
          <p:nvPr>
            <p:ph type="title"/>
          </p:nvPr>
        </p:nvSpPr>
        <p:spPr>
          <a:xfrm>
            <a:off x="238758" y="76738"/>
            <a:ext cx="11638167" cy="1059906"/>
          </a:xfrm>
          <a:prstGeom prst="rect">
            <a:avLst/>
          </a:prstGeom>
        </p:spPr>
        <p:txBody>
          <a:bodyPr vert="horz" wrap="square" lIns="0" tIns="13335" rIns="0" bIns="0" rtlCol="0">
            <a:spAutoFit/>
          </a:bodyPr>
          <a:lstStyle/>
          <a:p>
            <a:pPr marL="12700">
              <a:lnSpc>
                <a:spcPct val="100000"/>
              </a:lnSpc>
              <a:spcBef>
                <a:spcPts val="105"/>
              </a:spcBef>
            </a:pPr>
            <a:r>
              <a:rPr lang="en-US" sz="4000">
                <a:solidFill>
                  <a:srgbClr val="003A5C"/>
                </a:solidFill>
                <a:latin typeface="Franklin Gothic Medium"/>
                <a:cs typeface="Franklin Gothic Medium"/>
              </a:rPr>
              <a:t>2025 YTD Project Pipeline</a:t>
            </a:r>
            <a:br>
              <a:rPr lang="en-US" sz="4000">
                <a:solidFill>
                  <a:srgbClr val="003A5C"/>
                </a:solidFill>
                <a:latin typeface="Franklin Gothic Medium"/>
                <a:cs typeface="Franklin Gothic Medium"/>
              </a:rPr>
            </a:br>
            <a:r>
              <a:rPr lang="en-US" sz="2800">
                <a:solidFill>
                  <a:srgbClr val="003A5C"/>
                </a:solidFill>
                <a:latin typeface="Franklin Gothic Medium"/>
                <a:cs typeface="Franklin Gothic Medium"/>
              </a:rPr>
              <a:t>GHP Economic Development – 121 Projects</a:t>
            </a:r>
            <a:endParaRPr sz="4000">
              <a:latin typeface="Franklin Gothic Medium"/>
              <a:cs typeface="Franklin Gothic Medium"/>
            </a:endParaRPr>
          </a:p>
        </p:txBody>
      </p:sp>
      <p:sp>
        <p:nvSpPr>
          <p:cNvPr id="5" name="object 6">
            <a:extLst>
              <a:ext uri="{FF2B5EF4-FFF2-40B4-BE49-F238E27FC236}">
                <a16:creationId xmlns:a16="http://schemas.microsoft.com/office/drawing/2014/main" id="{EB52F978-09DC-5CFE-10F9-F9B987DA17BF}"/>
              </a:ext>
            </a:extLst>
          </p:cNvPr>
          <p:cNvSpPr txBox="1"/>
          <p:nvPr/>
        </p:nvSpPr>
        <p:spPr>
          <a:xfrm>
            <a:off x="-1" y="6515728"/>
            <a:ext cx="12191999" cy="342272"/>
          </a:xfrm>
          <a:prstGeom prst="rect">
            <a:avLst/>
          </a:prstGeom>
          <a:solidFill>
            <a:srgbClr val="003A5C"/>
          </a:solidFill>
        </p:spPr>
        <p:txBody>
          <a:bodyPr vert="horz" wrap="square" lIns="0" tIns="4191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1921510" algn="l"/>
                <a:tab pos="3750945" algn="l"/>
              </a:tabLst>
              <a:defRPr/>
            </a:pPr>
            <a:r>
              <a:rPr kumimoji="0" lang="en-US" sz="1400" b="1" i="0" u="none" strike="noStrike" kern="1200" cap="none" spc="-10" normalizeH="0" baseline="0" noProof="0">
                <a:ln>
                  <a:noFill/>
                </a:ln>
                <a:solidFill>
                  <a:srgbClr val="FFFFFF"/>
                </a:solidFill>
                <a:effectLst/>
                <a:uLnTx/>
                <a:uFillTx/>
                <a:latin typeface="Franklin Gothic Book"/>
                <a:ea typeface="+mn-ea"/>
                <a:cs typeface="Franklin Gothic Book"/>
              </a:rPr>
              <a:t>Project Pipeline: 121 projects; ~38,700 jobs; ~$38 B Capex</a:t>
            </a:r>
            <a:endParaRPr kumimoji="0" lang="en-US" sz="1400" b="0" i="0" u="none" strike="noStrike" kern="1200" cap="none" spc="-10" normalizeH="0" baseline="0" noProof="0">
              <a:ln>
                <a:noFill/>
              </a:ln>
              <a:solidFill>
                <a:srgbClr val="000000"/>
              </a:solidFill>
              <a:effectLst/>
              <a:uLnTx/>
              <a:uFillTx/>
              <a:latin typeface="Franklin Gothic Book"/>
              <a:ea typeface="+mn-ea"/>
              <a:cs typeface="Franklin Gothic Book"/>
            </a:endParaRPr>
          </a:p>
        </p:txBody>
      </p:sp>
      <p:sp>
        <p:nvSpPr>
          <p:cNvPr id="3" name="Text Placeholder 5">
            <a:extLst>
              <a:ext uri="{FF2B5EF4-FFF2-40B4-BE49-F238E27FC236}">
                <a16:creationId xmlns:a16="http://schemas.microsoft.com/office/drawing/2014/main" id="{1F7CC558-B33C-AD58-F7CC-75286A9185C3}"/>
              </a:ext>
            </a:extLst>
          </p:cNvPr>
          <p:cNvSpPr txBox="1">
            <a:spLocks/>
          </p:cNvSpPr>
          <p:nvPr/>
        </p:nvSpPr>
        <p:spPr>
          <a:xfrm>
            <a:off x="238759" y="777362"/>
            <a:ext cx="9503510" cy="53417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003B5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69770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E5EDAD-DDE0-9603-6FDA-A6AD03BEC8B2}"/>
              </a:ext>
            </a:extLst>
          </p:cNvPr>
          <p:cNvPicPr>
            <a:picLocks noChangeAspect="1"/>
          </p:cNvPicPr>
          <p:nvPr/>
        </p:nvPicPr>
        <p:blipFill>
          <a:blip r:embed="rId2"/>
          <a:stretch>
            <a:fillRect/>
          </a:stretch>
        </p:blipFill>
        <p:spPr>
          <a:xfrm>
            <a:off x="3487070" y="213691"/>
            <a:ext cx="4971282" cy="6430617"/>
          </a:xfrm>
          <a:prstGeom prst="rect">
            <a:avLst/>
          </a:prstGeom>
        </p:spPr>
      </p:pic>
      <p:grpSp>
        <p:nvGrpSpPr>
          <p:cNvPr id="2" name="Group 1">
            <a:extLst>
              <a:ext uri="{FF2B5EF4-FFF2-40B4-BE49-F238E27FC236}">
                <a16:creationId xmlns:a16="http://schemas.microsoft.com/office/drawing/2014/main" id="{0F69FA42-7B85-E72D-2514-1077A47F0F9D}"/>
              </a:ext>
            </a:extLst>
          </p:cNvPr>
          <p:cNvGrpSpPr/>
          <p:nvPr/>
        </p:nvGrpSpPr>
        <p:grpSpPr>
          <a:xfrm>
            <a:off x="8897420" y="2210927"/>
            <a:ext cx="2876296" cy="2436146"/>
            <a:chOff x="8932663" y="2333062"/>
            <a:chExt cx="3419564" cy="3419564"/>
          </a:xfrm>
        </p:grpSpPr>
        <p:pic>
          <p:nvPicPr>
            <p:cNvPr id="4" name="Picture 3" descr="A qr code with a star in the middle&#10;&#10;Description automatically generated">
              <a:extLst>
                <a:ext uri="{FF2B5EF4-FFF2-40B4-BE49-F238E27FC236}">
                  <a16:creationId xmlns:a16="http://schemas.microsoft.com/office/drawing/2014/main" id="{B12E6B1C-3B83-AE78-637B-E4EFBBA65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663" y="2333062"/>
              <a:ext cx="3419564" cy="3419564"/>
            </a:xfrm>
            <a:prstGeom prst="rect">
              <a:avLst/>
            </a:prstGeom>
            <a:solidFill>
              <a:schemeClr val="bg1"/>
            </a:solidFill>
          </p:spPr>
        </p:pic>
        <p:sp>
          <p:nvSpPr>
            <p:cNvPr id="5" name="Rectangle 4">
              <a:extLst>
                <a:ext uri="{FF2B5EF4-FFF2-40B4-BE49-F238E27FC236}">
                  <a16:creationId xmlns:a16="http://schemas.microsoft.com/office/drawing/2014/main" id="{4445D398-04A8-E38D-42FB-2E3508DF7ED7}"/>
                </a:ext>
              </a:extLst>
            </p:cNvPr>
            <p:cNvSpPr/>
            <p:nvPr/>
          </p:nvSpPr>
          <p:spPr>
            <a:xfrm>
              <a:off x="10215544" y="3618264"/>
              <a:ext cx="800586" cy="8134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16617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6A75-49CF-48CD-9602-3F84F35E8F9B}"/>
              </a:ext>
            </a:extLst>
          </p:cNvPr>
          <p:cNvSpPr>
            <a:spLocks noGrp="1"/>
          </p:cNvSpPr>
          <p:nvPr>
            <p:ph type="title"/>
          </p:nvPr>
        </p:nvSpPr>
        <p:spPr/>
        <p:txBody>
          <a:bodyPr>
            <a:normAutofit/>
          </a:bodyPr>
          <a:lstStyle/>
          <a:p>
            <a:r>
              <a:rPr lang="en-US"/>
              <a:t>Industries of Focus</a:t>
            </a:r>
          </a:p>
        </p:txBody>
      </p:sp>
      <p:sp>
        <p:nvSpPr>
          <p:cNvPr id="5" name="Text Placeholder 12">
            <a:extLst>
              <a:ext uri="{FF2B5EF4-FFF2-40B4-BE49-F238E27FC236}">
                <a16:creationId xmlns:a16="http://schemas.microsoft.com/office/drawing/2014/main" id="{E0127208-3CA3-4667-BA2C-85EF9D9F85E3}"/>
              </a:ext>
            </a:extLst>
          </p:cNvPr>
          <p:cNvSpPr txBox="1">
            <a:spLocks/>
          </p:cNvSpPr>
          <p:nvPr/>
        </p:nvSpPr>
        <p:spPr>
          <a:xfrm>
            <a:off x="1700324" y="3002643"/>
            <a:ext cx="1227604" cy="507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3B5C"/>
                </a:solidFill>
                <a:effectLst/>
                <a:uLnTx/>
                <a:uFillTx/>
                <a:latin typeface="Franklin Gothic Book" panose="020B0503020102020204"/>
                <a:ea typeface="+mn-ea"/>
                <a:cs typeface="+mn-cs"/>
              </a:rPr>
              <a:t>Energy</a:t>
            </a:r>
          </a:p>
        </p:txBody>
      </p:sp>
      <p:sp>
        <p:nvSpPr>
          <p:cNvPr id="6" name="Text Placeholder 14">
            <a:extLst>
              <a:ext uri="{FF2B5EF4-FFF2-40B4-BE49-F238E27FC236}">
                <a16:creationId xmlns:a16="http://schemas.microsoft.com/office/drawing/2014/main" id="{20D3F583-6474-4500-8183-633BE671A1F1}"/>
              </a:ext>
            </a:extLst>
          </p:cNvPr>
          <p:cNvSpPr txBox="1">
            <a:spLocks/>
          </p:cNvSpPr>
          <p:nvPr/>
        </p:nvSpPr>
        <p:spPr>
          <a:xfrm>
            <a:off x="5028857" y="2995936"/>
            <a:ext cx="2182374" cy="688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3B5C"/>
                </a:solidFill>
                <a:effectLst/>
                <a:uLnTx/>
                <a:uFillTx/>
                <a:latin typeface="Franklin Gothic Book" panose="020B0503020102020204"/>
                <a:ea typeface="+mn-ea"/>
                <a:cs typeface="+mn-cs"/>
              </a:rPr>
              <a:t>Life Sciences</a:t>
            </a:r>
          </a:p>
        </p:txBody>
      </p:sp>
      <p:sp>
        <p:nvSpPr>
          <p:cNvPr id="7" name="Text Placeholder 16">
            <a:extLst>
              <a:ext uri="{FF2B5EF4-FFF2-40B4-BE49-F238E27FC236}">
                <a16:creationId xmlns:a16="http://schemas.microsoft.com/office/drawing/2014/main" id="{5748326E-CD2B-4A61-8BCC-96B42C5D9F9F}"/>
              </a:ext>
            </a:extLst>
          </p:cNvPr>
          <p:cNvSpPr txBox="1">
            <a:spLocks/>
          </p:cNvSpPr>
          <p:nvPr/>
        </p:nvSpPr>
        <p:spPr>
          <a:xfrm>
            <a:off x="8255206" y="2995936"/>
            <a:ext cx="3389586" cy="688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3B5C"/>
                </a:solidFill>
                <a:effectLst/>
                <a:uLnTx/>
                <a:uFillTx/>
                <a:latin typeface="Franklin Gothic Book" panose="020B0503020102020204"/>
                <a:ea typeface="+mn-ea"/>
                <a:cs typeface="+mn-cs"/>
              </a:rPr>
              <a:t>Aerospace &amp; Aviation  </a:t>
            </a:r>
          </a:p>
        </p:txBody>
      </p:sp>
      <p:sp>
        <p:nvSpPr>
          <p:cNvPr id="8" name="Text Placeholder 18">
            <a:extLst>
              <a:ext uri="{FF2B5EF4-FFF2-40B4-BE49-F238E27FC236}">
                <a16:creationId xmlns:a16="http://schemas.microsoft.com/office/drawing/2014/main" id="{CF0420FD-0DB0-4AB6-A444-E5A45FDA00B9}"/>
              </a:ext>
            </a:extLst>
          </p:cNvPr>
          <p:cNvSpPr txBox="1">
            <a:spLocks/>
          </p:cNvSpPr>
          <p:nvPr/>
        </p:nvSpPr>
        <p:spPr>
          <a:xfrm>
            <a:off x="2087418" y="5171964"/>
            <a:ext cx="3840883" cy="741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3B5C"/>
                </a:solidFill>
                <a:effectLst/>
                <a:uLnTx/>
                <a:uFillTx/>
                <a:latin typeface="Franklin Gothic Book" panose="020B0503020102020204"/>
                <a:ea typeface="+mn-ea"/>
                <a:cs typeface="+mn-cs"/>
              </a:rPr>
              <a:t>Advanced Manufacturing</a:t>
            </a:r>
          </a:p>
        </p:txBody>
      </p:sp>
      <p:pic>
        <p:nvPicPr>
          <p:cNvPr id="10" name="Picture 9">
            <a:extLst>
              <a:ext uri="{FF2B5EF4-FFF2-40B4-BE49-F238E27FC236}">
                <a16:creationId xmlns:a16="http://schemas.microsoft.com/office/drawing/2014/main" id="{60413494-3E8B-4716-90E1-B47A9E4B7D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1799" y="1566972"/>
            <a:ext cx="1444654" cy="1452340"/>
          </a:xfrm>
          <a:prstGeom prst="rect">
            <a:avLst/>
          </a:prstGeom>
        </p:spPr>
      </p:pic>
      <p:sp>
        <p:nvSpPr>
          <p:cNvPr id="25" name="Text Placeholder 14">
            <a:extLst>
              <a:ext uri="{FF2B5EF4-FFF2-40B4-BE49-F238E27FC236}">
                <a16:creationId xmlns:a16="http://schemas.microsoft.com/office/drawing/2014/main" id="{DCD0889A-F7B1-47DE-8FEC-5644CF136284}"/>
              </a:ext>
            </a:extLst>
          </p:cNvPr>
          <p:cNvSpPr txBox="1">
            <a:spLocks/>
          </p:cNvSpPr>
          <p:nvPr/>
        </p:nvSpPr>
        <p:spPr>
          <a:xfrm>
            <a:off x="6565020" y="5307771"/>
            <a:ext cx="2945206" cy="6881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3B5C"/>
                </a:solidFill>
                <a:effectLst/>
                <a:uLnTx/>
                <a:uFillTx/>
                <a:latin typeface="Franklin Gothic Book" panose="020B0503020102020204"/>
                <a:ea typeface="+mn-ea"/>
                <a:cs typeface="+mn-cs"/>
              </a:rPr>
              <a:t>Digital Tech &amp; Innovation</a:t>
            </a:r>
          </a:p>
        </p:txBody>
      </p:sp>
      <p:sp>
        <p:nvSpPr>
          <p:cNvPr id="19" name="Slide Number Placeholder 3">
            <a:extLst>
              <a:ext uri="{FF2B5EF4-FFF2-40B4-BE49-F238E27FC236}">
                <a16:creationId xmlns:a16="http://schemas.microsoft.com/office/drawing/2014/main" id="{C98FC80E-0F6A-41C7-9B88-73090BAEDA83}"/>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03B5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3B5C"/>
              </a:solidFill>
              <a:effectLst/>
              <a:uLnTx/>
              <a:uFillTx/>
              <a:latin typeface="Franklin Gothic Book" panose="020B0503020102020204"/>
              <a:ea typeface="+mn-ea"/>
              <a:cs typeface="+mn-cs"/>
            </a:endParaRPr>
          </a:p>
        </p:txBody>
      </p:sp>
      <p:grpSp>
        <p:nvGrpSpPr>
          <p:cNvPr id="26" name="Group 25">
            <a:extLst>
              <a:ext uri="{FF2B5EF4-FFF2-40B4-BE49-F238E27FC236}">
                <a16:creationId xmlns:a16="http://schemas.microsoft.com/office/drawing/2014/main" id="{7D341018-0B58-9351-D8C2-77D9AF60EC40}"/>
              </a:ext>
            </a:extLst>
          </p:cNvPr>
          <p:cNvGrpSpPr/>
          <p:nvPr/>
        </p:nvGrpSpPr>
        <p:grpSpPr>
          <a:xfrm>
            <a:off x="8964061" y="1261343"/>
            <a:ext cx="1694045" cy="1635496"/>
            <a:chOff x="8937437" y="925614"/>
            <a:chExt cx="2025124" cy="1955132"/>
          </a:xfrm>
        </p:grpSpPr>
        <p:grpSp>
          <p:nvGrpSpPr>
            <p:cNvPr id="20" name="Group 19">
              <a:extLst>
                <a:ext uri="{FF2B5EF4-FFF2-40B4-BE49-F238E27FC236}">
                  <a16:creationId xmlns:a16="http://schemas.microsoft.com/office/drawing/2014/main" id="{EAE283F8-1651-B2C4-0940-0834E199CF7D}"/>
                </a:ext>
              </a:extLst>
            </p:cNvPr>
            <p:cNvGrpSpPr/>
            <p:nvPr/>
          </p:nvGrpSpPr>
          <p:grpSpPr>
            <a:xfrm>
              <a:off x="8937437" y="925614"/>
              <a:ext cx="2025124" cy="1955132"/>
              <a:chOff x="4753377" y="1755883"/>
              <a:chExt cx="1460861" cy="1410371"/>
            </a:xfrm>
          </p:grpSpPr>
          <p:pic>
            <p:nvPicPr>
              <p:cNvPr id="21" name="Picture 8" descr="Air, airline, airplane, airport, airship, background, world icon - Download  on Iconfinder | World icon, Airline, Icon">
                <a:extLst>
                  <a:ext uri="{FF2B5EF4-FFF2-40B4-BE49-F238E27FC236}">
                    <a16:creationId xmlns:a16="http://schemas.microsoft.com/office/drawing/2014/main" id="{C80C35FE-C215-D5C9-F320-30A7D3B0C1D7}"/>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3377" y="1755883"/>
                <a:ext cx="1460861" cy="1380737"/>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8188EA51-18B9-E466-F4D4-77265BCBEE10}"/>
                  </a:ext>
                </a:extLst>
              </p:cNvPr>
              <p:cNvSpPr/>
              <p:nvPr/>
            </p:nvSpPr>
            <p:spPr>
              <a:xfrm>
                <a:off x="5160847" y="2251854"/>
                <a:ext cx="914400" cy="914400"/>
              </a:xfrm>
              <a:prstGeom prst="ellipse">
                <a:avLst/>
              </a:prstGeom>
              <a:solidFill>
                <a:schemeClr val="bg1"/>
              </a:solidFill>
              <a:ln w="25400" cap="flat" cmpd="sng" algn="ctr">
                <a:solidFill>
                  <a:srgbClr val="2CCCD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ADB4"/>
                  </a:solidFill>
                  <a:effectLst/>
                  <a:uLnTx/>
                  <a:uFillTx/>
                  <a:latin typeface="Arial" panose="020B0604020202020204" pitchFamily="34" charset="0"/>
                  <a:ea typeface="+mn-ea"/>
                  <a:cs typeface="Arial" panose="020B0604020202020204" pitchFamily="34" charset="0"/>
                </a:endParaRPr>
              </a:p>
            </p:txBody>
          </p:sp>
        </p:grpSp>
        <p:pic>
          <p:nvPicPr>
            <p:cNvPr id="24" name="Graphic 23" descr="Astronaut">
              <a:extLst>
                <a:ext uri="{FF2B5EF4-FFF2-40B4-BE49-F238E27FC236}">
                  <a16:creationId xmlns:a16="http://schemas.microsoft.com/office/drawing/2014/main" id="{6400E258-592B-1158-CB77-19A06BEC1526}"/>
                </a:ext>
              </a:extLst>
            </p:cNvPr>
            <p:cNvPicPr>
              <a:picLocks noChangeAspect="1"/>
            </p:cNvPicPr>
            <p:nvPr/>
          </p:nvPicPr>
          <p:blipFill>
            <a:blip r:embed="rId4">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9562136" y="1704268"/>
              <a:ext cx="1120984" cy="1061288"/>
            </a:xfrm>
            <a:prstGeom prst="rect">
              <a:avLst/>
            </a:prstGeom>
          </p:spPr>
        </p:pic>
      </p:grpSp>
      <p:grpSp>
        <p:nvGrpSpPr>
          <p:cNvPr id="28" name="Group 27">
            <a:extLst>
              <a:ext uri="{FF2B5EF4-FFF2-40B4-BE49-F238E27FC236}">
                <a16:creationId xmlns:a16="http://schemas.microsoft.com/office/drawing/2014/main" id="{8EDF176B-22AB-19F2-F7AD-42A2DD81EDE0}"/>
              </a:ext>
            </a:extLst>
          </p:cNvPr>
          <p:cNvGrpSpPr/>
          <p:nvPr/>
        </p:nvGrpSpPr>
        <p:grpSpPr>
          <a:xfrm>
            <a:off x="3215811" y="3734185"/>
            <a:ext cx="1437779" cy="1437779"/>
            <a:chOff x="9203218" y="1928927"/>
            <a:chExt cx="1188720" cy="1188720"/>
          </a:xfrm>
        </p:grpSpPr>
        <p:sp>
          <p:nvSpPr>
            <p:cNvPr id="29" name="Flowchart: Connector 28">
              <a:extLst>
                <a:ext uri="{FF2B5EF4-FFF2-40B4-BE49-F238E27FC236}">
                  <a16:creationId xmlns:a16="http://schemas.microsoft.com/office/drawing/2014/main" id="{762CBEE2-0679-2A47-E499-6D47A1CA871A}"/>
                </a:ext>
              </a:extLst>
            </p:cNvPr>
            <p:cNvSpPr/>
            <p:nvPr/>
          </p:nvSpPr>
          <p:spPr>
            <a:xfrm>
              <a:off x="9203218" y="1928927"/>
              <a:ext cx="1188720" cy="1188720"/>
            </a:xfrm>
            <a:prstGeom prst="flowChartConnector">
              <a:avLst/>
            </a:prstGeom>
            <a:solidFill>
              <a:schemeClr val="bg1"/>
            </a:solidFill>
            <a:ln w="28575">
              <a:solidFill>
                <a:srgbClr val="26AD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0" name="Picture 29">
              <a:extLst>
                <a:ext uri="{FF2B5EF4-FFF2-40B4-BE49-F238E27FC236}">
                  <a16:creationId xmlns:a16="http://schemas.microsoft.com/office/drawing/2014/main" id="{D94FF5CA-5C0C-38EF-8647-9E2D5667A55D}"/>
                </a:ext>
              </a:extLst>
            </p:cNvPr>
            <p:cNvPicPr>
              <a:picLocks noChangeAspect="1"/>
            </p:cNvPicPr>
            <p:nvPr/>
          </p:nvPicPr>
          <p:blipFill>
            <a:blip r:embed="rId6">
              <a:duotone>
                <a:schemeClr val="accent6">
                  <a:shade val="45000"/>
                  <a:satMod val="135000"/>
                </a:schemeClr>
                <a:prstClr val="white"/>
              </a:duotone>
            </a:blip>
            <a:stretch>
              <a:fillRect/>
            </a:stretch>
          </p:blipFill>
          <p:spPr>
            <a:xfrm rot="1035052">
              <a:off x="9315116" y="2085911"/>
              <a:ext cx="556550" cy="505490"/>
            </a:xfrm>
            <a:prstGeom prst="snip2SameRect">
              <a:avLst>
                <a:gd name="adj1" fmla="val 27554"/>
                <a:gd name="adj2" fmla="val 0"/>
              </a:avLst>
            </a:prstGeom>
          </p:spPr>
        </p:pic>
        <p:pic>
          <p:nvPicPr>
            <p:cNvPr id="31" name="Picture 36" descr="852 Advanced Manufacturing Icon Images, Stock Photos, 3D objects, &amp; Vectors  | Shutterstock">
              <a:extLst>
                <a:ext uri="{FF2B5EF4-FFF2-40B4-BE49-F238E27FC236}">
                  <a16:creationId xmlns:a16="http://schemas.microsoft.com/office/drawing/2014/main" id="{26B9C4C6-1C08-FE88-3C7D-C7F5E9935815}"/>
                </a:ext>
              </a:extLst>
            </p:cNvPr>
            <p:cNvPicPr>
              <a:picLocks noChangeAspect="1" noChangeArrowheads="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0823" t="10854" r="19002" b="40421"/>
            <a:stretch/>
          </p:blipFill>
          <p:spPr bwMode="auto">
            <a:xfrm>
              <a:off x="9517975" y="2567413"/>
              <a:ext cx="545778" cy="44192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78ACADC-F151-3DCB-CC37-D18152F5E53E}"/>
                </a:ext>
              </a:extLst>
            </p:cNvPr>
            <p:cNvPicPr>
              <a:picLocks noChangeAspect="1"/>
            </p:cNvPicPr>
            <p:nvPr/>
          </p:nvPicPr>
          <p:blipFill>
            <a:blip r:embed="rId8">
              <a:duotone>
                <a:schemeClr val="accent6">
                  <a:shade val="45000"/>
                  <a:satMod val="135000"/>
                </a:schemeClr>
                <a:prstClr val="white"/>
              </a:duotone>
            </a:blip>
            <a:stretch>
              <a:fillRect/>
            </a:stretch>
          </p:blipFill>
          <p:spPr>
            <a:xfrm>
              <a:off x="9882097" y="2136884"/>
              <a:ext cx="350738" cy="398359"/>
            </a:xfrm>
            <a:prstGeom prst="rect">
              <a:avLst/>
            </a:prstGeom>
          </p:spPr>
        </p:pic>
      </p:grpSp>
      <p:grpSp>
        <p:nvGrpSpPr>
          <p:cNvPr id="33" name="Group 32">
            <a:extLst>
              <a:ext uri="{FF2B5EF4-FFF2-40B4-BE49-F238E27FC236}">
                <a16:creationId xmlns:a16="http://schemas.microsoft.com/office/drawing/2014/main" id="{1903CFA1-D55B-9512-C09C-B05726AFF4B6}"/>
              </a:ext>
            </a:extLst>
          </p:cNvPr>
          <p:cNvGrpSpPr/>
          <p:nvPr/>
        </p:nvGrpSpPr>
        <p:grpSpPr>
          <a:xfrm>
            <a:off x="7211231" y="3778103"/>
            <a:ext cx="1437780" cy="1437780"/>
            <a:chOff x="9203218" y="4508755"/>
            <a:chExt cx="1188720" cy="1188720"/>
          </a:xfrm>
        </p:grpSpPr>
        <p:sp>
          <p:nvSpPr>
            <p:cNvPr id="34" name="Flowchart: Connector 33">
              <a:extLst>
                <a:ext uri="{FF2B5EF4-FFF2-40B4-BE49-F238E27FC236}">
                  <a16:creationId xmlns:a16="http://schemas.microsoft.com/office/drawing/2014/main" id="{922AE191-6668-B5EC-41E1-ECA105875D3D}"/>
                </a:ext>
              </a:extLst>
            </p:cNvPr>
            <p:cNvSpPr/>
            <p:nvPr/>
          </p:nvSpPr>
          <p:spPr>
            <a:xfrm>
              <a:off x="9203218" y="4508755"/>
              <a:ext cx="1188720" cy="1188720"/>
            </a:xfrm>
            <a:prstGeom prst="flowChartConnector">
              <a:avLst/>
            </a:prstGeom>
            <a:solidFill>
              <a:schemeClr val="bg1"/>
            </a:solidFill>
            <a:ln w="28575">
              <a:solidFill>
                <a:srgbClr val="26AD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5" name="Group 34">
              <a:extLst>
                <a:ext uri="{FF2B5EF4-FFF2-40B4-BE49-F238E27FC236}">
                  <a16:creationId xmlns:a16="http://schemas.microsoft.com/office/drawing/2014/main" id="{9E66589E-5307-0333-8ED7-CEE2F7091A85}"/>
                </a:ext>
              </a:extLst>
            </p:cNvPr>
            <p:cNvGrpSpPr/>
            <p:nvPr/>
          </p:nvGrpSpPr>
          <p:grpSpPr>
            <a:xfrm>
              <a:off x="9325886" y="4686475"/>
              <a:ext cx="972435" cy="914174"/>
              <a:chOff x="6875618" y="5342791"/>
              <a:chExt cx="1247919" cy="1121555"/>
            </a:xfrm>
          </p:grpSpPr>
          <p:pic>
            <p:nvPicPr>
              <p:cNvPr id="36" name="Picture 40" descr="Digital Innovation Icons - Free SVG &amp; PNG Digital Innovation Images - Noun  Project">
                <a:extLst>
                  <a:ext uri="{FF2B5EF4-FFF2-40B4-BE49-F238E27FC236}">
                    <a16:creationId xmlns:a16="http://schemas.microsoft.com/office/drawing/2014/main" id="{6EB9F071-A589-B024-EA47-973C49CA63C6}"/>
                  </a:ext>
                </a:extLst>
              </p:cNvPr>
              <p:cNvPicPr>
                <a:picLocks noChangeAspect="1" noChangeArrowheads="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r="37825"/>
              <a:stretch/>
            </p:blipFill>
            <p:spPr bwMode="auto">
              <a:xfrm>
                <a:off x="6875618" y="5554177"/>
                <a:ext cx="506258" cy="8142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2" descr="Digital transformation Generic Detailed Outline icon">
                <a:extLst>
                  <a:ext uri="{FF2B5EF4-FFF2-40B4-BE49-F238E27FC236}">
                    <a16:creationId xmlns:a16="http://schemas.microsoft.com/office/drawing/2014/main" id="{05925BE9-B1EA-DE14-F2F3-15F4EBA4F056}"/>
                  </a:ext>
                </a:extLst>
              </p:cNvPr>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7338805" y="5342791"/>
                <a:ext cx="784732" cy="7847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4" descr="Artificial intelligence AI processor chip vector icon symbol for graphic  design, logo, web site, social media, mobile app, ui illustration 6662139  Vector Art at Vecteezy">
                <a:extLst>
                  <a:ext uri="{FF2B5EF4-FFF2-40B4-BE49-F238E27FC236}">
                    <a16:creationId xmlns:a16="http://schemas.microsoft.com/office/drawing/2014/main" id="{C1CD1AB1-0E4A-BDDF-6782-EB0A001AD969}"/>
                  </a:ext>
                </a:extLst>
              </p:cNvPr>
              <p:cNvPicPr>
                <a:picLocks noChangeAspect="1" noChangeArrowheads="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l="6663" t="7139" r="6777" b="7139"/>
              <a:stretch/>
            </p:blipFill>
            <p:spPr bwMode="auto">
              <a:xfrm>
                <a:off x="7325973" y="6001044"/>
                <a:ext cx="467827" cy="463302"/>
              </a:xfrm>
              <a:prstGeom prst="snip2DiagRect">
                <a:avLst>
                  <a:gd name="adj1" fmla="val 33105"/>
                  <a:gd name="adj2" fmla="val 31981"/>
                </a:avLst>
              </a:prstGeom>
              <a:noFill/>
              <a:extLst>
                <a:ext uri="{909E8E84-426E-40DD-AFC4-6F175D3DCCD1}">
                  <a14:hiddenFill xmlns:a14="http://schemas.microsoft.com/office/drawing/2010/main">
                    <a:solidFill>
                      <a:srgbClr val="FFFFFF"/>
                    </a:solidFill>
                  </a14:hiddenFill>
                </a:ext>
              </a:extLst>
            </p:spPr>
          </p:pic>
        </p:grpSp>
      </p:grpSp>
      <p:grpSp>
        <p:nvGrpSpPr>
          <p:cNvPr id="48" name="Group 47">
            <a:extLst>
              <a:ext uri="{FF2B5EF4-FFF2-40B4-BE49-F238E27FC236}">
                <a16:creationId xmlns:a16="http://schemas.microsoft.com/office/drawing/2014/main" id="{CDCB60E2-6F5E-A197-4ADF-068AC6D6EED3}"/>
              </a:ext>
            </a:extLst>
          </p:cNvPr>
          <p:cNvGrpSpPr/>
          <p:nvPr/>
        </p:nvGrpSpPr>
        <p:grpSpPr>
          <a:xfrm>
            <a:off x="5366623" y="1529673"/>
            <a:ext cx="1506841" cy="1444654"/>
            <a:chOff x="2866114" y="4508755"/>
            <a:chExt cx="1239890" cy="1188720"/>
          </a:xfrm>
        </p:grpSpPr>
        <p:sp>
          <p:nvSpPr>
            <p:cNvPr id="49" name="Flowchart: Connector 48">
              <a:extLst>
                <a:ext uri="{FF2B5EF4-FFF2-40B4-BE49-F238E27FC236}">
                  <a16:creationId xmlns:a16="http://schemas.microsoft.com/office/drawing/2014/main" id="{7CE8C0CF-0C38-8094-1F63-AD6A06B33963}"/>
                </a:ext>
              </a:extLst>
            </p:cNvPr>
            <p:cNvSpPr/>
            <p:nvPr/>
          </p:nvSpPr>
          <p:spPr>
            <a:xfrm>
              <a:off x="2866114" y="4508755"/>
              <a:ext cx="1188720" cy="1188720"/>
            </a:xfrm>
            <a:prstGeom prst="flowChartConnector">
              <a:avLst/>
            </a:prstGeom>
            <a:solidFill>
              <a:schemeClr val="bg1"/>
            </a:solidFill>
            <a:ln w="28575">
              <a:solidFill>
                <a:srgbClr val="46C8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0" name="Picture 26" descr="Health and Life Sciences | HCLTech">
              <a:extLst>
                <a:ext uri="{FF2B5EF4-FFF2-40B4-BE49-F238E27FC236}">
                  <a16:creationId xmlns:a16="http://schemas.microsoft.com/office/drawing/2014/main" id="{8C5A12E6-C951-55F9-1A21-1FE74A0B8CA0}"/>
                </a:ext>
              </a:extLst>
            </p:cNvPr>
            <p:cNvPicPr>
              <a:picLocks noChangeAspect="1" noChangeArrowheads="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r="17251"/>
            <a:stretch/>
          </p:blipFill>
          <p:spPr bwMode="auto">
            <a:xfrm>
              <a:off x="3187084" y="5136968"/>
              <a:ext cx="466173" cy="5154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8" descr="HLS On-Demand Webinars">
              <a:extLst>
                <a:ext uri="{FF2B5EF4-FFF2-40B4-BE49-F238E27FC236}">
                  <a16:creationId xmlns:a16="http://schemas.microsoft.com/office/drawing/2014/main" id="{59BE27DC-58DE-1787-7324-226CDD9FFE5C}"/>
                </a:ext>
              </a:extLst>
            </p:cNvPr>
            <p:cNvPicPr>
              <a:picLocks noChangeAspect="1" noChangeArrowheads="1"/>
            </p:cNvPicPr>
            <p:nvPr/>
          </p:nvPicPr>
          <p:blipFill>
            <a:blip r:embed="rId1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87084" y="4516330"/>
              <a:ext cx="582277" cy="5822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Biology, cell, dna, gene, life, medicine, science icon - Download on  Iconfinder">
              <a:extLst>
                <a:ext uri="{FF2B5EF4-FFF2-40B4-BE49-F238E27FC236}">
                  <a16:creationId xmlns:a16="http://schemas.microsoft.com/office/drawing/2014/main" id="{C601EB3B-310D-12A5-695D-2B63388C88A8}"/>
                </a:ext>
              </a:extLst>
            </p:cNvPr>
            <p:cNvPicPr>
              <a:picLocks noChangeAspect="1" noChangeArrowheads="1"/>
            </p:cNvPicPr>
            <p:nvPr/>
          </p:nvPicPr>
          <p:blipFill rotWithShape="1">
            <a:blip r:embed="rId14">
              <a:duotone>
                <a:schemeClr val="accent6">
                  <a:shade val="45000"/>
                  <a:satMod val="135000"/>
                </a:schemeClr>
                <a:prstClr val="white"/>
              </a:duotone>
              <a:extLst>
                <a:ext uri="{28A0092B-C50C-407E-A947-70E740481C1C}">
                  <a14:useLocalDpi xmlns:a14="http://schemas.microsoft.com/office/drawing/2010/main" val="0"/>
                </a:ext>
              </a:extLst>
            </a:blip>
            <a:srcRect l="24998" r="29669"/>
            <a:stretch/>
          </p:blipFill>
          <p:spPr bwMode="auto">
            <a:xfrm flipH="1">
              <a:off x="2917284" y="4834557"/>
              <a:ext cx="286407" cy="63179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4" descr="Life Science Icons - Free SVG &amp; PNG Life Science Images - Noun Project">
              <a:extLst>
                <a:ext uri="{FF2B5EF4-FFF2-40B4-BE49-F238E27FC236}">
                  <a16:creationId xmlns:a16="http://schemas.microsoft.com/office/drawing/2014/main" id="{5634DA1A-41D5-1DB1-5A9A-3A9DCAC5E37F}"/>
                </a:ext>
              </a:extLst>
            </p:cNvPr>
            <p:cNvPicPr>
              <a:picLocks noChangeAspect="1" noChangeArrowheads="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77424" y="4890418"/>
              <a:ext cx="528580" cy="5285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28438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8DEA-5EB0-4628-8820-01DC53137989}"/>
              </a:ext>
            </a:extLst>
          </p:cNvPr>
          <p:cNvSpPr>
            <a:spLocks noGrp="1"/>
          </p:cNvSpPr>
          <p:nvPr>
            <p:ph type="title"/>
          </p:nvPr>
        </p:nvSpPr>
        <p:spPr/>
        <p:txBody>
          <a:bodyPr>
            <a:normAutofit/>
          </a:bodyPr>
          <a:lstStyle/>
          <a:p>
            <a:r>
              <a:rPr lang="en-US"/>
              <a:t>Special Initiatives</a:t>
            </a:r>
          </a:p>
        </p:txBody>
      </p:sp>
      <p:sp>
        <p:nvSpPr>
          <p:cNvPr id="3" name="Slide Number Placeholder 5">
            <a:extLst>
              <a:ext uri="{FF2B5EF4-FFF2-40B4-BE49-F238E27FC236}">
                <a16:creationId xmlns:a16="http://schemas.microsoft.com/office/drawing/2014/main" id="{2D0D2E50-0E2B-79BC-ADF6-C9A9D6383E07}"/>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
        <p:nvSpPr>
          <p:cNvPr id="9" name="Rectangle: Rounded Corners 8">
            <a:extLst>
              <a:ext uri="{FF2B5EF4-FFF2-40B4-BE49-F238E27FC236}">
                <a16:creationId xmlns:a16="http://schemas.microsoft.com/office/drawing/2014/main" id="{BA8D10B3-9000-FB79-5077-79BE14EB2507}"/>
              </a:ext>
            </a:extLst>
          </p:cNvPr>
          <p:cNvSpPr/>
          <p:nvPr/>
        </p:nvSpPr>
        <p:spPr>
          <a:xfrm>
            <a:off x="1289407" y="1990620"/>
            <a:ext cx="2732926" cy="2499188"/>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Houston Energy Transition Initiative </a:t>
            </a:r>
          </a:p>
        </p:txBody>
      </p:sp>
      <p:sp>
        <p:nvSpPr>
          <p:cNvPr id="10" name="Rectangle: Rounded Corners 9">
            <a:extLst>
              <a:ext uri="{FF2B5EF4-FFF2-40B4-BE49-F238E27FC236}">
                <a16:creationId xmlns:a16="http://schemas.microsoft.com/office/drawing/2014/main" id="{665C925A-7DFF-810A-DBE4-8A9CEEE87002}"/>
              </a:ext>
            </a:extLst>
          </p:cNvPr>
          <p:cNvSpPr/>
          <p:nvPr/>
        </p:nvSpPr>
        <p:spPr>
          <a:xfrm>
            <a:off x="4729537" y="1990620"/>
            <a:ext cx="2732926" cy="2499188"/>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Talent &amp; Economic Mobility</a:t>
            </a:r>
          </a:p>
        </p:txBody>
      </p:sp>
      <p:sp>
        <p:nvSpPr>
          <p:cNvPr id="11" name="Rectangle: Rounded Corners 10">
            <a:extLst>
              <a:ext uri="{FF2B5EF4-FFF2-40B4-BE49-F238E27FC236}">
                <a16:creationId xmlns:a16="http://schemas.microsoft.com/office/drawing/2014/main" id="{D79D6A98-5580-03A8-E6C5-34CF5A51F6A1}"/>
              </a:ext>
            </a:extLst>
          </p:cNvPr>
          <p:cNvSpPr/>
          <p:nvPr/>
        </p:nvSpPr>
        <p:spPr>
          <a:xfrm>
            <a:off x="8169667" y="1990620"/>
            <a:ext cx="2732926" cy="2499188"/>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Regional Resilience</a:t>
            </a:r>
          </a:p>
        </p:txBody>
      </p:sp>
    </p:spTree>
    <p:extLst>
      <p:ext uri="{BB962C8B-B14F-4D97-AF65-F5344CB8AC3E}">
        <p14:creationId xmlns:p14="http://schemas.microsoft.com/office/powerpoint/2010/main" val="367995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5F789-8B77-2192-6248-B8BB3C7C42B5}"/>
              </a:ext>
            </a:extLst>
          </p:cNvPr>
          <p:cNvSpPr>
            <a:spLocks noGrp="1"/>
          </p:cNvSpPr>
          <p:nvPr>
            <p:ph type="title"/>
          </p:nvPr>
        </p:nvSpPr>
        <p:spPr/>
        <p:txBody>
          <a:bodyPr/>
          <a:lstStyle/>
          <a:p>
            <a:r>
              <a:rPr lang="en-US"/>
              <a:t>Scan for more information</a:t>
            </a:r>
          </a:p>
        </p:txBody>
      </p:sp>
      <p:sp>
        <p:nvSpPr>
          <p:cNvPr id="9" name="Content Placeholder 8">
            <a:extLst>
              <a:ext uri="{FF2B5EF4-FFF2-40B4-BE49-F238E27FC236}">
                <a16:creationId xmlns:a16="http://schemas.microsoft.com/office/drawing/2014/main" id="{C6A27E8C-9CD6-EF99-0F79-5ECCA2F2A91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8652CA4-CDD9-EA5F-1AD0-2F985AAE3457}"/>
              </a:ext>
            </a:extLst>
          </p:cNvPr>
          <p:cNvPicPr>
            <a:picLocks noChangeAspect="1"/>
          </p:cNvPicPr>
          <p:nvPr/>
        </p:nvPicPr>
        <p:blipFill>
          <a:blip r:embed="rId2"/>
          <a:srcRect/>
          <a:stretch/>
        </p:blipFill>
        <p:spPr>
          <a:xfrm>
            <a:off x="3536719" y="1246562"/>
            <a:ext cx="5117176" cy="5117176"/>
          </a:xfrm>
          <a:prstGeom prst="rect">
            <a:avLst/>
          </a:prstGeom>
        </p:spPr>
      </p:pic>
      <p:sp>
        <p:nvSpPr>
          <p:cNvPr id="3" name="Slide Number Placeholder 5">
            <a:extLst>
              <a:ext uri="{FF2B5EF4-FFF2-40B4-BE49-F238E27FC236}">
                <a16:creationId xmlns:a16="http://schemas.microsoft.com/office/drawing/2014/main" id="{E2111F5B-1C6A-4EFB-9DA5-0FA888CCAE87}"/>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38483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E08860D-7C5D-79CE-4E6D-08976A2CB0E1}"/>
              </a:ext>
            </a:extLst>
          </p:cNvPr>
          <p:cNvGraphicFramePr>
            <a:graphicFrameLocks noGrp="1"/>
          </p:cNvGraphicFramePr>
          <p:nvPr>
            <p:ph idx="1"/>
            <p:extLst>
              <p:ext uri="{D42A27DB-BD31-4B8C-83A1-F6EECF244321}">
                <p14:modId xmlns:p14="http://schemas.microsoft.com/office/powerpoint/2010/main" val="4009467946"/>
              </p:ext>
            </p:extLst>
          </p:nvPr>
        </p:nvGraphicFramePr>
        <p:xfrm>
          <a:off x="2750985" y="1285235"/>
          <a:ext cx="6325718" cy="4947285"/>
        </p:xfrm>
        <a:graphic>
          <a:graphicData uri="http://schemas.openxmlformats.org/drawingml/2006/table">
            <a:tbl>
              <a:tblPr firstRow="1" bandRow="1">
                <a:tableStyleId>{8EC20E35-A176-4012-BC5E-935CFFF8708E}</a:tableStyleId>
              </a:tblPr>
              <a:tblGrid>
                <a:gridCol w="3162859">
                  <a:extLst>
                    <a:ext uri="{9D8B030D-6E8A-4147-A177-3AD203B41FA5}">
                      <a16:colId xmlns:a16="http://schemas.microsoft.com/office/drawing/2014/main" val="563100083"/>
                    </a:ext>
                  </a:extLst>
                </a:gridCol>
                <a:gridCol w="3162859">
                  <a:extLst>
                    <a:ext uri="{9D8B030D-6E8A-4147-A177-3AD203B41FA5}">
                      <a16:colId xmlns:a16="http://schemas.microsoft.com/office/drawing/2014/main" val="1713456907"/>
                    </a:ext>
                  </a:extLst>
                </a:gridCol>
              </a:tblGrid>
              <a:tr h="170219">
                <a:tc>
                  <a:txBody>
                    <a:bodyPr/>
                    <a:lstStyle/>
                    <a:p>
                      <a:pPr algn="ctr" fontAlgn="b"/>
                      <a:r>
                        <a:rPr lang="en-US" sz="2400" b="1" i="0" u="none" strike="noStrike">
                          <a:solidFill>
                            <a:schemeClr val="bg1"/>
                          </a:solidFill>
                          <a:effectLst/>
                          <a:latin typeface="Calibri" panose="020F0502020204030204" pitchFamily="34" charset="0"/>
                        </a:rPr>
                        <a:t>Metro</a:t>
                      </a:r>
                    </a:p>
                  </a:txBody>
                  <a:tcPr marL="182880" marR="9525" marT="9525" marB="0" anchor="ctr">
                    <a:solidFill>
                      <a:schemeClr val="tx1">
                        <a:lumMod val="75000"/>
                        <a:lumOff val="25000"/>
                      </a:schemeClr>
                    </a:solidFill>
                  </a:tcPr>
                </a:tc>
                <a:tc>
                  <a:txBody>
                    <a:bodyPr/>
                    <a:lstStyle/>
                    <a:p>
                      <a:pPr algn="ctr" fontAlgn="b"/>
                      <a:r>
                        <a:rPr lang="en-US" sz="2400" b="1" i="0" u="none" strike="noStrike">
                          <a:solidFill>
                            <a:schemeClr val="bg1"/>
                          </a:solidFill>
                          <a:effectLst/>
                          <a:latin typeface="Calibri" panose="020F0502020204030204" pitchFamily="34" charset="0"/>
                        </a:rPr>
                        <a:t>% Under Age 18</a:t>
                      </a:r>
                    </a:p>
                  </a:txBody>
                  <a:tcPr marL="9525" marR="9525" marT="9525" marB="0" anchor="ctr">
                    <a:solidFill>
                      <a:schemeClr val="tx1">
                        <a:lumMod val="75000"/>
                        <a:lumOff val="25000"/>
                      </a:schemeClr>
                    </a:solidFill>
                  </a:tcPr>
                </a:tc>
                <a:extLst>
                  <a:ext uri="{0D108BD9-81ED-4DB2-BD59-A6C34878D82A}">
                    <a16:rowId xmlns:a16="http://schemas.microsoft.com/office/drawing/2014/main" val="432111516"/>
                  </a:ext>
                </a:extLst>
              </a:tr>
              <a:tr h="457200">
                <a:tc>
                  <a:txBody>
                    <a:bodyPr/>
                    <a:lstStyle/>
                    <a:p>
                      <a:pPr algn="l" fontAlgn="b"/>
                      <a:r>
                        <a:rPr lang="en-US" sz="2400" b="1" i="0" u="none" strike="noStrike">
                          <a:solidFill>
                            <a:srgbClr val="000000"/>
                          </a:solidFill>
                          <a:effectLst/>
                          <a:latin typeface="Calibri" panose="020F0502020204030204" pitchFamily="34" charset="0"/>
                        </a:rPr>
                        <a:t>Houston</a:t>
                      </a:r>
                    </a:p>
                  </a:txBody>
                  <a:tcPr marL="457200" marR="7620" marT="7620" marB="0" anchor="ctr">
                    <a:solidFill>
                      <a:srgbClr val="FFFF00"/>
                    </a:solidFill>
                  </a:tcPr>
                </a:tc>
                <a:tc>
                  <a:txBody>
                    <a:bodyPr/>
                    <a:lstStyle/>
                    <a:p>
                      <a:pPr algn="ctr" fontAlgn="b"/>
                      <a:r>
                        <a:rPr lang="en-US" sz="2400" b="1" i="0" u="none" strike="noStrike" dirty="0">
                          <a:solidFill>
                            <a:srgbClr val="000000"/>
                          </a:solidFill>
                          <a:effectLst/>
                          <a:latin typeface="Calibri" panose="020F0502020204030204" pitchFamily="34" charset="0"/>
                        </a:rPr>
                        <a:t>25.7%</a:t>
                      </a:r>
                    </a:p>
                  </a:txBody>
                  <a:tcPr marL="7620" marR="7620" marT="7620" marB="0" anchor="ctr">
                    <a:solidFill>
                      <a:srgbClr val="FFFF00"/>
                    </a:solidFill>
                  </a:tcPr>
                </a:tc>
                <a:extLst>
                  <a:ext uri="{0D108BD9-81ED-4DB2-BD59-A6C34878D82A}">
                    <a16:rowId xmlns:a16="http://schemas.microsoft.com/office/drawing/2014/main" val="3247541631"/>
                  </a:ext>
                </a:extLst>
              </a:tr>
              <a:tr h="457200">
                <a:tc>
                  <a:txBody>
                    <a:bodyPr/>
                    <a:lstStyle/>
                    <a:p>
                      <a:pPr algn="l" fontAlgn="b"/>
                      <a:r>
                        <a:rPr lang="en-US" sz="2400" b="0" i="0" u="none" strike="noStrike">
                          <a:solidFill>
                            <a:srgbClr val="000000"/>
                          </a:solidFill>
                          <a:effectLst/>
                          <a:latin typeface="Calibri" panose="020F0502020204030204" pitchFamily="34" charset="0"/>
                        </a:rPr>
                        <a:t>Dallas-Fort Worth</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24.7</a:t>
                      </a:r>
                    </a:p>
                  </a:txBody>
                  <a:tcPr marL="7620" marR="7620" marT="7620" marB="0" anchor="ctr">
                    <a:noFill/>
                  </a:tcPr>
                </a:tc>
                <a:extLst>
                  <a:ext uri="{0D108BD9-81ED-4DB2-BD59-A6C34878D82A}">
                    <a16:rowId xmlns:a16="http://schemas.microsoft.com/office/drawing/2014/main" val="2531861071"/>
                  </a:ext>
                </a:extLst>
              </a:tr>
              <a:tr h="457200">
                <a:tc>
                  <a:txBody>
                    <a:bodyPr/>
                    <a:lstStyle/>
                    <a:p>
                      <a:pPr algn="l" fontAlgn="b"/>
                      <a:r>
                        <a:rPr lang="en-US" sz="2400" b="0" i="0" u="none" strike="noStrike">
                          <a:solidFill>
                            <a:srgbClr val="000000"/>
                          </a:solidFill>
                          <a:effectLst/>
                          <a:latin typeface="Calibri" panose="020F0502020204030204" pitchFamily="34" charset="0"/>
                        </a:rPr>
                        <a:t>Atlanta</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23.2</a:t>
                      </a:r>
                    </a:p>
                  </a:txBody>
                  <a:tcPr marL="7620" marR="7620" marT="7620" marB="0" anchor="ctr">
                    <a:noFill/>
                  </a:tcPr>
                </a:tc>
                <a:extLst>
                  <a:ext uri="{0D108BD9-81ED-4DB2-BD59-A6C34878D82A}">
                    <a16:rowId xmlns:a16="http://schemas.microsoft.com/office/drawing/2014/main" val="2800617768"/>
                  </a:ext>
                </a:extLst>
              </a:tr>
              <a:tr h="457200">
                <a:tc>
                  <a:txBody>
                    <a:bodyPr/>
                    <a:lstStyle/>
                    <a:p>
                      <a:pPr algn="l" fontAlgn="b"/>
                      <a:r>
                        <a:rPr lang="en-US" sz="2400" b="0" i="0" u="none" strike="noStrike">
                          <a:solidFill>
                            <a:srgbClr val="000000"/>
                          </a:solidFill>
                          <a:effectLst/>
                          <a:latin typeface="Calibri" panose="020F0502020204030204" pitchFamily="34" charset="0"/>
                        </a:rPr>
                        <a:t>Washington, DC</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22.5</a:t>
                      </a:r>
                    </a:p>
                  </a:txBody>
                  <a:tcPr marL="7620" marR="7620" marT="7620" marB="0" anchor="ctr">
                    <a:noFill/>
                  </a:tcPr>
                </a:tc>
                <a:extLst>
                  <a:ext uri="{0D108BD9-81ED-4DB2-BD59-A6C34878D82A}">
                    <a16:rowId xmlns:a16="http://schemas.microsoft.com/office/drawing/2014/main" val="1704461455"/>
                  </a:ext>
                </a:extLst>
              </a:tr>
              <a:tr h="457200">
                <a:tc>
                  <a:txBody>
                    <a:bodyPr/>
                    <a:lstStyle/>
                    <a:p>
                      <a:pPr algn="l" fontAlgn="b"/>
                      <a:r>
                        <a:rPr lang="en-US" sz="2400" b="0" i="0" u="none" strike="noStrike">
                          <a:solidFill>
                            <a:srgbClr val="000000"/>
                          </a:solidFill>
                          <a:effectLst/>
                          <a:latin typeface="Calibri" panose="020F0502020204030204" pitchFamily="34" charset="0"/>
                        </a:rPr>
                        <a:t>Phoenix</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22.0</a:t>
                      </a:r>
                    </a:p>
                  </a:txBody>
                  <a:tcPr marL="7620" marR="7620" marT="7620" marB="0" anchor="ctr">
                    <a:noFill/>
                  </a:tcPr>
                </a:tc>
                <a:extLst>
                  <a:ext uri="{0D108BD9-81ED-4DB2-BD59-A6C34878D82A}">
                    <a16:rowId xmlns:a16="http://schemas.microsoft.com/office/drawing/2014/main" val="2077856786"/>
                  </a:ext>
                </a:extLst>
              </a:tr>
              <a:tr h="457200">
                <a:tc>
                  <a:txBody>
                    <a:bodyPr/>
                    <a:lstStyle/>
                    <a:p>
                      <a:pPr algn="l" fontAlgn="b"/>
                      <a:r>
                        <a:rPr lang="en-US" sz="2400" b="0" i="0" u="none" strike="noStrike">
                          <a:solidFill>
                            <a:srgbClr val="000000"/>
                          </a:solidFill>
                          <a:effectLst/>
                          <a:latin typeface="Calibri" panose="020F0502020204030204" pitchFamily="34" charset="0"/>
                        </a:rPr>
                        <a:t>Chicago</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21.7</a:t>
                      </a:r>
                    </a:p>
                  </a:txBody>
                  <a:tcPr marL="7620" marR="7620" marT="7620" marB="0" anchor="ctr">
                    <a:noFill/>
                  </a:tcPr>
                </a:tc>
                <a:extLst>
                  <a:ext uri="{0D108BD9-81ED-4DB2-BD59-A6C34878D82A}">
                    <a16:rowId xmlns:a16="http://schemas.microsoft.com/office/drawing/2014/main" val="1906393654"/>
                  </a:ext>
                </a:extLst>
              </a:tr>
              <a:tr h="457200">
                <a:tc>
                  <a:txBody>
                    <a:bodyPr/>
                    <a:lstStyle/>
                    <a:p>
                      <a:pPr algn="l" fontAlgn="b"/>
                      <a:r>
                        <a:rPr lang="en-US" sz="2400" b="0" i="0" u="none" strike="noStrike">
                          <a:solidFill>
                            <a:srgbClr val="000000"/>
                          </a:solidFill>
                          <a:effectLst/>
                          <a:latin typeface="Calibri" panose="020F0502020204030204" pitchFamily="34" charset="0"/>
                        </a:rPr>
                        <a:t>Philadelphia</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21.2</a:t>
                      </a:r>
                    </a:p>
                  </a:txBody>
                  <a:tcPr marL="7620" marR="7620" marT="7620" marB="0" anchor="ctr">
                    <a:noFill/>
                  </a:tcPr>
                </a:tc>
                <a:extLst>
                  <a:ext uri="{0D108BD9-81ED-4DB2-BD59-A6C34878D82A}">
                    <a16:rowId xmlns:a16="http://schemas.microsoft.com/office/drawing/2014/main" val="830096325"/>
                  </a:ext>
                </a:extLst>
              </a:tr>
              <a:tr h="457200">
                <a:tc>
                  <a:txBody>
                    <a:bodyPr/>
                    <a:lstStyle/>
                    <a:p>
                      <a:pPr algn="l" fontAlgn="b"/>
                      <a:r>
                        <a:rPr lang="en-US" sz="2400" b="0" i="0" u="none" strike="noStrike">
                          <a:solidFill>
                            <a:srgbClr val="000000"/>
                          </a:solidFill>
                          <a:effectLst/>
                          <a:latin typeface="Calibri" panose="020F0502020204030204" pitchFamily="34" charset="0"/>
                        </a:rPr>
                        <a:t>New York</a:t>
                      </a:r>
                    </a:p>
                  </a:txBody>
                  <a:tcPr marL="457200" marR="7620" marT="7620" marB="0" anchor="ctr">
                    <a:noFill/>
                  </a:tcPr>
                </a:tc>
                <a:tc>
                  <a:txBody>
                    <a:bodyPr/>
                    <a:lstStyle/>
                    <a:p>
                      <a:pPr algn="ctr" fontAlgn="b"/>
                      <a:r>
                        <a:rPr lang="en-US" sz="2400" b="0" i="0" u="none" strike="noStrike">
                          <a:solidFill>
                            <a:srgbClr val="000000"/>
                          </a:solidFill>
                          <a:effectLst/>
                          <a:latin typeface="Calibri" panose="020F0502020204030204" pitchFamily="34" charset="0"/>
                        </a:rPr>
                        <a:t>20.9</a:t>
                      </a:r>
                    </a:p>
                  </a:txBody>
                  <a:tcPr marL="7620" marR="7620" marT="7620" marB="0" anchor="ctr">
                    <a:noFill/>
                  </a:tcPr>
                </a:tc>
                <a:extLst>
                  <a:ext uri="{0D108BD9-81ED-4DB2-BD59-A6C34878D82A}">
                    <a16:rowId xmlns:a16="http://schemas.microsoft.com/office/drawing/2014/main" val="1842199481"/>
                  </a:ext>
                </a:extLst>
              </a:tr>
              <a:tr h="457200">
                <a:tc>
                  <a:txBody>
                    <a:bodyPr/>
                    <a:lstStyle/>
                    <a:p>
                      <a:pPr algn="l" fontAlgn="b"/>
                      <a:r>
                        <a:rPr lang="en-US" sz="2400" b="0" i="0" u="none" strike="noStrike">
                          <a:solidFill>
                            <a:srgbClr val="000000"/>
                          </a:solidFill>
                          <a:effectLst/>
                          <a:latin typeface="Calibri" panose="020F0502020204030204" pitchFamily="34" charset="0"/>
                        </a:rPr>
                        <a:t>Los Angeles</a:t>
                      </a:r>
                    </a:p>
                  </a:txBody>
                  <a:tcPr marL="457200" marR="7620" marT="7620" marB="0" anchor="ctr">
                    <a:lnB>
                      <a:noFill/>
                    </a:lnB>
                    <a:noFill/>
                  </a:tcPr>
                </a:tc>
                <a:tc>
                  <a:txBody>
                    <a:bodyPr/>
                    <a:lstStyle/>
                    <a:p>
                      <a:pPr algn="ctr" fontAlgn="b"/>
                      <a:r>
                        <a:rPr lang="en-US" sz="2400" b="0" i="0" u="none" strike="noStrike">
                          <a:solidFill>
                            <a:srgbClr val="000000"/>
                          </a:solidFill>
                          <a:effectLst/>
                          <a:latin typeface="Calibri" panose="020F0502020204030204" pitchFamily="34" charset="0"/>
                        </a:rPr>
                        <a:t>20.3</a:t>
                      </a:r>
                    </a:p>
                  </a:txBody>
                  <a:tcPr marL="7620" marR="7620" marT="7620" marB="0" anchor="ctr">
                    <a:lnB>
                      <a:noFill/>
                    </a:lnB>
                    <a:noFill/>
                  </a:tcPr>
                </a:tc>
                <a:extLst>
                  <a:ext uri="{0D108BD9-81ED-4DB2-BD59-A6C34878D82A}">
                    <a16:rowId xmlns:a16="http://schemas.microsoft.com/office/drawing/2014/main" val="1408214175"/>
                  </a:ext>
                </a:extLst>
              </a:tr>
              <a:tr h="457200">
                <a:tc>
                  <a:txBody>
                    <a:bodyPr/>
                    <a:lstStyle/>
                    <a:p>
                      <a:pPr algn="l" fontAlgn="b"/>
                      <a:r>
                        <a:rPr lang="en-US" sz="2400" b="0" i="0" u="none" strike="noStrike">
                          <a:solidFill>
                            <a:srgbClr val="000000"/>
                          </a:solidFill>
                          <a:effectLst/>
                          <a:latin typeface="Calibri" panose="020F0502020204030204" pitchFamily="34" charset="0"/>
                        </a:rPr>
                        <a:t>Miami</a:t>
                      </a:r>
                    </a:p>
                  </a:txBody>
                  <a:tcPr marL="457200" marR="7620" marT="7620" marB="0" anchor="ctr">
                    <a:lnL>
                      <a:noFill/>
                    </a:lnL>
                    <a:lnR>
                      <a:noFill/>
                    </a:lnR>
                    <a:lnT>
                      <a:noFill/>
                    </a:lnT>
                    <a:lnB w="25400" cmpd="sng">
                      <a:noFill/>
                    </a:lnB>
                    <a:lnTlToBr w="12700" cmpd="sng">
                      <a:noFill/>
                      <a:prstDash val="solid"/>
                    </a:lnTlToBr>
                    <a:lnBlToTr w="12700" cmpd="sng">
                      <a:noFill/>
                      <a:prstDash val="solid"/>
                    </a:lnBlToTr>
                    <a:noFill/>
                  </a:tcPr>
                </a:tc>
                <a:tc>
                  <a:txBody>
                    <a:bodyPr/>
                    <a:lstStyle/>
                    <a:p>
                      <a:pPr algn="ctr" fontAlgn="b"/>
                      <a:r>
                        <a:rPr lang="en-US" sz="2400" b="0" i="0" u="none" strike="noStrike" dirty="0">
                          <a:solidFill>
                            <a:srgbClr val="000000"/>
                          </a:solidFill>
                          <a:effectLst/>
                          <a:latin typeface="Calibri" panose="020F0502020204030204" pitchFamily="34" charset="0"/>
                        </a:rPr>
                        <a:t>19.8</a:t>
                      </a:r>
                    </a:p>
                  </a:txBody>
                  <a:tcPr marL="7620" marR="7620" marT="7620" marB="0" anchor="ctr">
                    <a:lnL>
                      <a:noFill/>
                    </a:lnL>
                    <a:lnR>
                      <a:noFill/>
                    </a:lnR>
                    <a:lnT>
                      <a:noFill/>
                    </a:lnT>
                    <a:lnB w="254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2103399"/>
                  </a:ext>
                </a:extLst>
              </a:tr>
            </a:tbl>
          </a:graphicData>
        </a:graphic>
      </p:graphicFrame>
      <p:sp>
        <p:nvSpPr>
          <p:cNvPr id="4" name="TextBox 3">
            <a:extLst>
              <a:ext uri="{FF2B5EF4-FFF2-40B4-BE49-F238E27FC236}">
                <a16:creationId xmlns:a16="http://schemas.microsoft.com/office/drawing/2014/main" id="{C1F84A41-6FFA-515A-6044-9C45102A842D}"/>
              </a:ext>
            </a:extLst>
          </p:cNvPr>
          <p:cNvSpPr txBox="1"/>
          <p:nvPr/>
        </p:nvSpPr>
        <p:spPr>
          <a:xfrm>
            <a:off x="7065336" y="6390698"/>
            <a:ext cx="45916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U.S. Census Bureau, 2023 American Community Survey</a:t>
            </a:r>
          </a:p>
        </p:txBody>
      </p:sp>
      <p:sp>
        <p:nvSpPr>
          <p:cNvPr id="2" name="Title 6">
            <a:extLst>
              <a:ext uri="{FF2B5EF4-FFF2-40B4-BE49-F238E27FC236}">
                <a16:creationId xmlns:a16="http://schemas.microsoft.com/office/drawing/2014/main" id="{5B7476A8-98E1-6EE2-A7BD-64FD2991A001}"/>
              </a:ext>
            </a:extLst>
          </p:cNvPr>
          <p:cNvSpPr>
            <a:spLocks noGrp="1"/>
          </p:cNvSpPr>
          <p:nvPr>
            <p:ph type="title"/>
          </p:nvPr>
        </p:nvSpPr>
        <p:spPr>
          <a:xfrm>
            <a:off x="360568" y="300666"/>
            <a:ext cx="11831432" cy="688423"/>
          </a:xfrm>
        </p:spPr>
        <p:txBody>
          <a:bodyPr>
            <a:normAutofit fontScale="90000"/>
          </a:bodyPr>
          <a:lstStyle/>
          <a:p>
            <a:r>
              <a:rPr lang="en-US"/>
              <a:t>Houston is the Youngest Major U.S. Metro</a:t>
            </a:r>
            <a:br>
              <a:rPr lang="en-US"/>
            </a:br>
            <a:r>
              <a:rPr lang="en-US" sz="2200"/>
              <a:t>% Population Under 18, 10 Most Populous Metros</a:t>
            </a:r>
            <a:endParaRPr lang="en-US"/>
          </a:p>
        </p:txBody>
      </p:sp>
      <p:sp>
        <p:nvSpPr>
          <p:cNvPr id="6" name="Slide Number Placeholder 5">
            <a:extLst>
              <a:ext uri="{FF2B5EF4-FFF2-40B4-BE49-F238E27FC236}">
                <a16:creationId xmlns:a16="http://schemas.microsoft.com/office/drawing/2014/main" id="{AEBF95C9-98E4-E2C8-E4E0-35862960F8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92404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68E9312-E2EA-B3FF-6055-114647A73DD2}"/>
              </a:ext>
            </a:extLst>
          </p:cNvPr>
          <p:cNvGraphicFramePr>
            <a:graphicFrameLocks noGrp="1"/>
          </p:cNvGraphicFramePr>
          <p:nvPr>
            <p:extLst>
              <p:ext uri="{D42A27DB-BD31-4B8C-83A1-F6EECF244321}">
                <p14:modId xmlns:p14="http://schemas.microsoft.com/office/powerpoint/2010/main" val="1192675496"/>
              </p:ext>
            </p:extLst>
          </p:nvPr>
        </p:nvGraphicFramePr>
        <p:xfrm>
          <a:off x="1002952" y="1172765"/>
          <a:ext cx="9989447" cy="5097131"/>
        </p:xfrm>
        <a:graphic>
          <a:graphicData uri="http://schemas.openxmlformats.org/drawingml/2006/table">
            <a:tbl>
              <a:tblPr>
                <a:tableStyleId>{8EC20E35-A176-4012-BC5E-935CFFF8708E}</a:tableStyleId>
              </a:tblPr>
              <a:tblGrid>
                <a:gridCol w="2296833">
                  <a:extLst>
                    <a:ext uri="{9D8B030D-6E8A-4147-A177-3AD203B41FA5}">
                      <a16:colId xmlns:a16="http://schemas.microsoft.com/office/drawing/2014/main" val="2205066214"/>
                    </a:ext>
                  </a:extLst>
                </a:gridCol>
                <a:gridCol w="2011680">
                  <a:extLst>
                    <a:ext uri="{9D8B030D-6E8A-4147-A177-3AD203B41FA5}">
                      <a16:colId xmlns:a16="http://schemas.microsoft.com/office/drawing/2014/main" val="2248799655"/>
                    </a:ext>
                  </a:extLst>
                </a:gridCol>
                <a:gridCol w="2011680">
                  <a:extLst>
                    <a:ext uri="{9D8B030D-6E8A-4147-A177-3AD203B41FA5}">
                      <a16:colId xmlns:a16="http://schemas.microsoft.com/office/drawing/2014/main" val="564757302"/>
                    </a:ext>
                  </a:extLst>
                </a:gridCol>
                <a:gridCol w="1905190">
                  <a:extLst>
                    <a:ext uri="{9D8B030D-6E8A-4147-A177-3AD203B41FA5}">
                      <a16:colId xmlns:a16="http://schemas.microsoft.com/office/drawing/2014/main" val="190321387"/>
                    </a:ext>
                  </a:extLst>
                </a:gridCol>
                <a:gridCol w="1764064">
                  <a:extLst>
                    <a:ext uri="{9D8B030D-6E8A-4147-A177-3AD203B41FA5}">
                      <a16:colId xmlns:a16="http://schemas.microsoft.com/office/drawing/2014/main" val="358161305"/>
                    </a:ext>
                  </a:extLst>
                </a:gridCol>
              </a:tblGrid>
              <a:tr h="424761">
                <a:tc>
                  <a:txBody>
                    <a:bodyPr/>
                    <a:lstStyle/>
                    <a:p>
                      <a:pPr algn="ctr" fontAlgn="ctr"/>
                      <a:endParaRPr lang="en-US" sz="2000" b="1" i="0" u="none" strike="noStrike">
                        <a:solidFill>
                          <a:srgbClr val="FFFFFF"/>
                        </a:solidFill>
                        <a:effectLst/>
                        <a:latin typeface="Calibri" panose="020F0502020204030204" pitchFamily="34" charset="0"/>
                      </a:endParaRP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gridSpan="2">
                  <a:txBody>
                    <a:bodyPr/>
                    <a:lstStyle/>
                    <a:p>
                      <a:pPr algn="ctr" fontAlgn="ctr"/>
                      <a:r>
                        <a:rPr lang="en-US" sz="2000" b="1" i="0" u="none" strike="noStrike">
                          <a:solidFill>
                            <a:srgbClr val="FFFFFF"/>
                          </a:solidFill>
                          <a:effectLst/>
                          <a:latin typeface="Calibri"/>
                        </a:rPr>
                        <a:t>Under 18 Pop.</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9525" marR="9525" marT="9525" marB="0" anchor="ctr">
                    <a:lnT>
                      <a:noFill/>
                    </a:lnT>
                    <a:lnB w="12700" cap="flat" cmpd="sng" algn="ctr">
                      <a:noFill/>
                      <a:prstDash val="solid"/>
                      <a:round/>
                      <a:headEnd type="none" w="med" len="med"/>
                      <a:tailEnd type="none" w="med" len="med"/>
                    </a:lnB>
                    <a:solidFill>
                      <a:schemeClr val="tx1">
                        <a:lumMod val="90000"/>
                        <a:lumOff val="10000"/>
                      </a:schemeClr>
                    </a:solidFill>
                  </a:tcPr>
                </a:tc>
                <a:tc gridSpan="2">
                  <a:txBody>
                    <a:bodyPr/>
                    <a:lstStyle/>
                    <a:p>
                      <a:pPr algn="ctr" fontAlgn="ctr"/>
                      <a:r>
                        <a:rPr lang="en-US" sz="2000" b="1" i="0" u="none" strike="noStrike">
                          <a:solidFill>
                            <a:srgbClr val="FFFFFF"/>
                          </a:solidFill>
                          <a:effectLst/>
                          <a:latin typeface="Calibri"/>
                        </a:rPr>
                        <a:t>Change, ’18 – ’23</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hMerge="1">
                  <a:txBody>
                    <a:bodyPr/>
                    <a:lstStyle/>
                    <a:p>
                      <a:pPr algn="ctr" fontAlgn="ctr"/>
                      <a:endParaRPr lang="en-US" sz="1200" b="1" i="0" u="none" strike="noStrike">
                        <a:solidFill>
                          <a:srgbClr val="FFFFFF"/>
                        </a:solidFill>
                        <a:effectLst/>
                        <a:latin typeface="Calibri" panose="020F0502020204030204" pitchFamily="34" charset="0"/>
                      </a:endParaRPr>
                    </a:p>
                  </a:txBody>
                  <a:tcPr marL="9525" marR="9525" marT="9525" marB="0" anchor="ctr">
                    <a:lnT>
                      <a:noFill/>
                    </a:lnT>
                    <a:lnB w="12700" cap="flat" cmpd="sng" algn="ctr">
                      <a:noFill/>
                      <a:prstDash val="solid"/>
                      <a:round/>
                      <a:headEnd type="none" w="med" len="med"/>
                      <a:tailEnd type="none" w="med" len="med"/>
                    </a:lnB>
                    <a:solidFill>
                      <a:schemeClr val="tx1">
                        <a:lumMod val="90000"/>
                        <a:lumOff val="10000"/>
                      </a:schemeClr>
                    </a:solidFill>
                  </a:tcPr>
                </a:tc>
                <a:extLst>
                  <a:ext uri="{0D108BD9-81ED-4DB2-BD59-A6C34878D82A}">
                    <a16:rowId xmlns:a16="http://schemas.microsoft.com/office/drawing/2014/main" val="4031261832"/>
                  </a:ext>
                </a:extLst>
              </a:tr>
              <a:tr h="424761">
                <a:tc>
                  <a:txBody>
                    <a:bodyPr/>
                    <a:lstStyle/>
                    <a:p>
                      <a:pPr algn="ctr" fontAlgn="ctr"/>
                      <a:r>
                        <a:rPr lang="en-US" sz="1600" b="1" i="0" u="none" strike="noStrike">
                          <a:solidFill>
                            <a:srgbClr val="FFFFFF"/>
                          </a:solidFill>
                          <a:effectLst/>
                          <a:latin typeface="Calibri"/>
                        </a:rPr>
                        <a:t>Metro Area</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en-US" sz="1600" b="1" i="0" u="none" strike="noStrike">
                          <a:solidFill>
                            <a:srgbClr val="FFFFFF"/>
                          </a:solidFill>
                          <a:effectLst/>
                          <a:latin typeface="Calibri"/>
                        </a:rPr>
                        <a:t>’18</a:t>
                      </a:r>
                    </a:p>
                  </a:txBody>
                  <a:tcPr marL="9525" marR="9525"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en-US" sz="1600" b="1" i="0" u="none" strike="noStrike">
                          <a:solidFill>
                            <a:srgbClr val="FFFFFF"/>
                          </a:solidFill>
                          <a:effectLst/>
                          <a:latin typeface="Calibri"/>
                        </a:rPr>
                        <a:t>’23 </a:t>
                      </a:r>
                    </a:p>
                  </a:txBody>
                  <a:tcPr marL="9525" marR="9525"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en-US" sz="1600" b="1" i="0" u="none" strike="noStrike">
                          <a:solidFill>
                            <a:srgbClr val="FFFFFF"/>
                          </a:solidFill>
                          <a:effectLst/>
                          <a:latin typeface="Calibri"/>
                        </a:rPr>
                        <a:t>#</a:t>
                      </a:r>
                    </a:p>
                  </a:txBody>
                  <a:tcPr marL="9525" marR="9525"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fontAlgn="ctr"/>
                      <a:r>
                        <a:rPr lang="en-US" sz="1600" b="1" i="0" u="none" strike="noStrike">
                          <a:solidFill>
                            <a:srgbClr val="FFFFFF"/>
                          </a:solidFill>
                          <a:effectLst/>
                          <a:latin typeface="Calibri"/>
                        </a:rPr>
                        <a:t>%</a:t>
                      </a:r>
                    </a:p>
                  </a:txBody>
                  <a:tcPr marL="9525" marR="9525" marT="9525"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041649548"/>
                  </a:ext>
                </a:extLst>
              </a:tr>
              <a:tr h="424761">
                <a:tc>
                  <a:txBody>
                    <a:bodyPr/>
                    <a:lstStyle/>
                    <a:p>
                      <a:pPr algn="l" fontAlgn="b"/>
                      <a:r>
                        <a:rPr lang="en-US" sz="2000" b="1" i="0" u="none" strike="noStrike">
                          <a:solidFill>
                            <a:srgbClr val="000000"/>
                          </a:solidFill>
                          <a:effectLst/>
                          <a:latin typeface="Calibri"/>
                        </a:rPr>
                        <a:t>Houston</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2000" b="1" i="0" u="none" strike="noStrike" kern="1200">
                          <a:solidFill>
                            <a:srgbClr val="000000"/>
                          </a:solidFill>
                          <a:effectLst/>
                          <a:latin typeface="Calibri"/>
                          <a:ea typeface="+mn-ea"/>
                          <a:cs typeface="+mn-cs"/>
                        </a:rPr>
                        <a:t>1,856,855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2000" b="1" i="0" u="none" strike="noStrike" kern="1200">
                          <a:solidFill>
                            <a:srgbClr val="000000"/>
                          </a:solidFill>
                          <a:effectLst/>
                          <a:latin typeface="Calibri"/>
                          <a:ea typeface="+mn-ea"/>
                          <a:cs typeface="+mn-cs"/>
                        </a:rPr>
                        <a:t>1,926,640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2000" b="1" i="0" u="none" strike="noStrike" kern="1200">
                          <a:solidFill>
                            <a:srgbClr val="000000"/>
                          </a:solidFill>
                          <a:effectLst/>
                          <a:latin typeface="Calibri"/>
                          <a:ea typeface="+mn-ea"/>
                          <a:cs typeface="+mn-cs"/>
                        </a:rPr>
                        <a:t>69,785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2000" b="1" i="0" u="none" strike="noStrike" kern="1200" dirty="0">
                          <a:solidFill>
                            <a:srgbClr val="000000"/>
                          </a:solidFill>
                          <a:effectLst/>
                          <a:latin typeface="Calibri"/>
                          <a:ea typeface="+mn-ea"/>
                          <a:cs typeface="+mn-cs"/>
                        </a:rPr>
                        <a:t>3.8%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31889092"/>
                  </a:ext>
                </a:extLst>
              </a:tr>
              <a:tr h="424761">
                <a:tc>
                  <a:txBody>
                    <a:bodyPr/>
                    <a:lstStyle/>
                    <a:p>
                      <a:pPr algn="l" fontAlgn="b"/>
                      <a:r>
                        <a:rPr lang="en-US" sz="2000" b="0" i="0" u="none" strike="noStrike">
                          <a:solidFill>
                            <a:srgbClr val="000000"/>
                          </a:solidFill>
                          <a:effectLst/>
                          <a:latin typeface="Calibri"/>
                        </a:rPr>
                        <a:t>Dallas-Ft Worth</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kern="1200">
                          <a:solidFill>
                            <a:srgbClr val="000000"/>
                          </a:solidFill>
                          <a:effectLst/>
                          <a:latin typeface="Calibri"/>
                          <a:ea typeface="+mn-ea"/>
                          <a:cs typeface="+mn-cs"/>
                        </a:rPr>
                        <a:t>1,954,835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kern="1200">
                          <a:solidFill>
                            <a:srgbClr val="000000"/>
                          </a:solidFill>
                          <a:effectLst/>
                          <a:latin typeface="Calibri"/>
                          <a:ea typeface="+mn-ea"/>
                          <a:cs typeface="+mn-cs"/>
                        </a:rPr>
                        <a:t>2,003,841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kern="1200">
                          <a:solidFill>
                            <a:srgbClr val="000000"/>
                          </a:solidFill>
                          <a:effectLst/>
                          <a:latin typeface="Calibri"/>
                          <a:ea typeface="+mn-ea"/>
                          <a:cs typeface="+mn-cs"/>
                        </a:rPr>
                        <a:t>49,006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kern="1200" dirty="0">
                          <a:solidFill>
                            <a:srgbClr val="000000"/>
                          </a:solidFill>
                          <a:effectLst/>
                          <a:latin typeface="Calibri"/>
                          <a:ea typeface="+mn-ea"/>
                          <a:cs typeface="+mn-cs"/>
                        </a:rPr>
                        <a:t>2.5%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7939425"/>
                  </a:ext>
                </a:extLst>
              </a:tr>
              <a:tr h="424760">
                <a:tc>
                  <a:txBody>
                    <a:bodyPr/>
                    <a:lstStyle/>
                    <a:p>
                      <a:pPr lvl="0" algn="l">
                        <a:buNone/>
                      </a:pPr>
                      <a:r>
                        <a:rPr lang="en-US" sz="2000" b="0" i="0" u="none" strike="noStrike" noProof="0">
                          <a:solidFill>
                            <a:srgbClr val="000000"/>
                          </a:solidFill>
                          <a:effectLst/>
                          <a:latin typeface="Calibri"/>
                        </a:rPr>
                        <a:t>Atlanta</a:t>
                      </a:r>
                      <a:endParaRPr lang="en-US"/>
                    </a:p>
                  </a:txBody>
                  <a:tcPr marL="274320" marR="9524" marT="9524" marB="0" anchor="ctr">
                    <a:lnL w="0">
                      <a:noFill/>
                    </a:lnL>
                    <a:lnR w="0">
                      <a:noFill/>
                    </a:lnR>
                    <a:lnT w="0">
                      <a:noFill/>
                    </a:lnT>
                    <a:lnB w="0">
                      <a:noFill/>
                    </a:lnB>
                    <a:lnTlToBr w="0">
                      <a:noFill/>
                    </a:lnTlToBr>
                    <a:lnBlToTr w="0">
                      <a:noFill/>
                    </a:lnBlToTr>
                    <a:noFill/>
                  </a:tcPr>
                </a:tc>
                <a:tc>
                  <a:txBody>
                    <a:bodyPr/>
                    <a:lstStyle/>
                    <a:p>
                      <a:pPr algn="r" fontAlgn="b"/>
                      <a:r>
                        <a:rPr lang="en-US" sz="2000" b="0" i="0" u="none" strike="noStrike" kern="1200">
                          <a:solidFill>
                            <a:srgbClr val="000000"/>
                          </a:solidFill>
                          <a:effectLst/>
                          <a:latin typeface="Calibri"/>
                          <a:ea typeface="+mn-ea"/>
                          <a:cs typeface="+mn-cs"/>
                        </a:rPr>
                        <a:t>1,450,740</a:t>
                      </a:r>
                    </a:p>
                  </a:txBody>
                  <a:tcPr marL="9525" marR="9525" marT="9525" marB="0" anchor="b">
                    <a:lnL w="0">
                      <a:noFill/>
                    </a:lnL>
                    <a:lnR w="0">
                      <a:noFill/>
                    </a:lnR>
                    <a:lnT w="0">
                      <a:noFill/>
                    </a:lnT>
                    <a:lnB w="0">
                      <a:noFill/>
                    </a:lnB>
                    <a:lnTlToBr w="0">
                      <a:noFill/>
                    </a:lnTlToBr>
                    <a:lnBlToTr w="0">
                      <a:noFill/>
                    </a:lnBlToTr>
                    <a:noFill/>
                  </a:tcPr>
                </a:tc>
                <a:tc>
                  <a:txBody>
                    <a:bodyPr/>
                    <a:lstStyle/>
                    <a:p>
                      <a:pPr algn="r" fontAlgn="b"/>
                      <a:r>
                        <a:rPr lang="en-US" sz="2000" b="0" i="0" u="none" strike="noStrike" kern="1200">
                          <a:solidFill>
                            <a:srgbClr val="000000"/>
                          </a:solidFill>
                          <a:effectLst/>
                          <a:latin typeface="Calibri"/>
                          <a:ea typeface="+mn-ea"/>
                          <a:cs typeface="+mn-cs"/>
                        </a:rPr>
                        <a:t>1,465,032</a:t>
                      </a:r>
                    </a:p>
                  </a:txBody>
                  <a:tcPr marL="9525" marR="9525" marT="9525" marB="0" anchor="b">
                    <a:lnL w="0">
                      <a:noFill/>
                    </a:lnL>
                    <a:lnR w="0">
                      <a:noFill/>
                    </a:lnR>
                    <a:lnT w="0">
                      <a:noFill/>
                    </a:lnT>
                    <a:lnB w="0">
                      <a:noFill/>
                    </a:lnB>
                    <a:lnTlToBr w="0">
                      <a:noFill/>
                    </a:lnTlToBr>
                    <a:lnBlToTr w="0">
                      <a:noFill/>
                    </a:lnBlToTr>
                    <a:noFill/>
                  </a:tcPr>
                </a:tc>
                <a:tc>
                  <a:txBody>
                    <a:bodyPr/>
                    <a:lstStyle/>
                    <a:p>
                      <a:pPr algn="r" fontAlgn="b"/>
                      <a:r>
                        <a:rPr lang="en-US" sz="2000" b="0" i="0" u="none" strike="noStrike" kern="1200">
                          <a:solidFill>
                            <a:srgbClr val="000000"/>
                          </a:solidFill>
                          <a:effectLst/>
                          <a:latin typeface="Calibri"/>
                          <a:ea typeface="+mn-ea"/>
                          <a:cs typeface="+mn-cs"/>
                        </a:rPr>
                        <a:t>14,292</a:t>
                      </a:r>
                    </a:p>
                  </a:txBody>
                  <a:tcPr marL="9525" marR="9525" marT="9525" marB="0" anchor="b">
                    <a:lnL w="0">
                      <a:noFill/>
                    </a:lnL>
                    <a:lnR w="0">
                      <a:noFill/>
                    </a:lnR>
                    <a:lnT w="0">
                      <a:noFill/>
                    </a:lnT>
                    <a:lnB w="0">
                      <a:noFill/>
                    </a:lnB>
                    <a:lnTlToBr w="0">
                      <a:noFill/>
                    </a:lnTlToBr>
                    <a:lnBlToTr w="0">
                      <a:noFill/>
                    </a:lnBlToTr>
                    <a:noFill/>
                  </a:tcPr>
                </a:tc>
                <a:tc>
                  <a:txBody>
                    <a:bodyPr/>
                    <a:lstStyle/>
                    <a:p>
                      <a:pPr algn="r" fontAlgn="b"/>
                      <a:r>
                        <a:rPr lang="en-US" sz="2000" b="0" i="0" u="none" strike="noStrike" kern="1200">
                          <a:solidFill>
                            <a:srgbClr val="000000"/>
                          </a:solidFill>
                          <a:effectLst/>
                          <a:latin typeface="Calibri"/>
                          <a:ea typeface="+mn-ea"/>
                          <a:cs typeface="+mn-cs"/>
                        </a:rPr>
                        <a:t>1.0%</a:t>
                      </a:r>
                    </a:p>
                  </a:txBody>
                  <a:tcPr marL="9525" marR="9525" marT="9525" marB="0" anchor="b">
                    <a:lnL w="0">
                      <a:noFill/>
                    </a:lnL>
                    <a:lnR w="0">
                      <a:noFill/>
                    </a:lnR>
                    <a:lnT w="0">
                      <a:noFill/>
                    </a:lnT>
                    <a:lnB w="0">
                      <a:noFill/>
                    </a:lnB>
                    <a:lnTlToBr w="0">
                      <a:noFill/>
                    </a:lnTlToBr>
                    <a:lnBlToTr w="0">
                      <a:noFill/>
                    </a:lnBlToTr>
                    <a:noFill/>
                  </a:tcPr>
                </a:tc>
                <a:extLst>
                  <a:ext uri="{0D108BD9-81ED-4DB2-BD59-A6C34878D82A}">
                    <a16:rowId xmlns:a16="http://schemas.microsoft.com/office/drawing/2014/main" val="716672268"/>
                  </a:ext>
                </a:extLst>
              </a:tr>
              <a:tr h="424761">
                <a:tc>
                  <a:txBody>
                    <a:bodyPr/>
                    <a:lstStyle/>
                    <a:p>
                      <a:pPr lvl="0" algn="l">
                        <a:buNone/>
                      </a:pPr>
                      <a:r>
                        <a:rPr lang="en-US" sz="2000" b="0" i="0" u="none" strike="noStrike" noProof="0">
                          <a:solidFill>
                            <a:srgbClr val="000000"/>
                          </a:solidFill>
                          <a:effectLst/>
                          <a:latin typeface="Calibri"/>
                        </a:rPr>
                        <a:t>Philadelphia</a:t>
                      </a:r>
                      <a:endParaRPr lang="en-US"/>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1,320,923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1,321,226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303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0.0%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86321"/>
                  </a:ext>
                </a:extLst>
              </a:tr>
              <a:tr h="424761">
                <a:tc>
                  <a:txBody>
                    <a:bodyPr/>
                    <a:lstStyle/>
                    <a:p>
                      <a:pPr lvl="0" algn="l">
                        <a:buNone/>
                      </a:pPr>
                      <a:r>
                        <a:rPr lang="en-US" sz="2000" b="0" i="0" u="none" strike="noStrike" noProof="0">
                          <a:solidFill>
                            <a:srgbClr val="000000"/>
                          </a:solidFill>
                          <a:effectLst/>
                          <a:latin typeface="Calibri"/>
                        </a:rPr>
                        <a:t>Washington</a:t>
                      </a:r>
                      <a:endParaRPr lang="en-US"/>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1,434,315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1,417,951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-16,364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-1.1%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2511346"/>
                  </a:ext>
                </a:extLst>
              </a:tr>
              <a:tr h="424761">
                <a:tc>
                  <a:txBody>
                    <a:bodyPr/>
                    <a:lstStyle/>
                    <a:p>
                      <a:pPr lvl="0" algn="l">
                        <a:buNone/>
                      </a:pPr>
                      <a:r>
                        <a:rPr lang="en-US" sz="2000" b="0" i="0" u="none" strike="noStrike" noProof="0">
                          <a:solidFill>
                            <a:srgbClr val="000000"/>
                          </a:solidFill>
                          <a:effectLst/>
                          <a:latin typeface="Calibri"/>
                        </a:rPr>
                        <a:t>Miami</a:t>
                      </a:r>
                      <a:endParaRPr lang="en-US"/>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1,254,388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1,221,810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-32,578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-2.6%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7216698"/>
                  </a:ext>
                </a:extLst>
              </a:tr>
              <a:tr h="424761">
                <a:tc>
                  <a:txBody>
                    <a:bodyPr/>
                    <a:lstStyle/>
                    <a:p>
                      <a:pPr algn="l" fontAlgn="b"/>
                      <a:r>
                        <a:rPr lang="en-US" sz="2000" b="0" i="0" u="none" strike="noStrike">
                          <a:solidFill>
                            <a:srgbClr val="000000"/>
                          </a:solidFill>
                          <a:effectLst/>
                          <a:latin typeface="Calibri"/>
                        </a:rPr>
                        <a:t>Phoenix</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1,153,928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1,117,257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-36,671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-3.2%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9524995"/>
                  </a:ext>
                </a:extLst>
              </a:tr>
              <a:tr h="424761">
                <a:tc>
                  <a:txBody>
                    <a:bodyPr/>
                    <a:lstStyle/>
                    <a:p>
                      <a:pPr lvl="0" algn="l">
                        <a:buNone/>
                      </a:pPr>
                      <a:r>
                        <a:rPr lang="en-US" sz="2000" b="0" i="0" u="none" strike="noStrike" noProof="0">
                          <a:solidFill>
                            <a:srgbClr val="000000"/>
                          </a:solidFill>
                          <a:effectLst/>
                          <a:latin typeface="Calibri"/>
                        </a:rPr>
                        <a:t>New York</a:t>
                      </a:r>
                      <a:endParaRPr lang="en-US"/>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4,289,434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4,070,993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-218,441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-5.1%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499504"/>
                  </a:ext>
                </a:extLst>
              </a:tr>
              <a:tr h="424761">
                <a:tc>
                  <a:txBody>
                    <a:bodyPr/>
                    <a:lstStyle/>
                    <a:p>
                      <a:pPr algn="l" fontAlgn="b"/>
                      <a:r>
                        <a:rPr lang="en-US" sz="2000" b="0" i="0" u="none" strike="noStrike">
                          <a:solidFill>
                            <a:srgbClr val="000000"/>
                          </a:solidFill>
                          <a:effectLst/>
                          <a:latin typeface="Calibri"/>
                        </a:rPr>
                        <a:t>Chicago</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2,159,045</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2,007,512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-151,533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-7.0%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764715"/>
                  </a:ext>
                </a:extLst>
              </a:tr>
              <a:tr h="424761">
                <a:tc>
                  <a:txBody>
                    <a:bodyPr/>
                    <a:lstStyle/>
                    <a:p>
                      <a:pPr algn="l" fontAlgn="b"/>
                      <a:r>
                        <a:rPr lang="en-US" sz="2000" b="0" i="0" u="none" strike="noStrike">
                          <a:solidFill>
                            <a:srgbClr val="000000"/>
                          </a:solidFill>
                          <a:effectLst/>
                          <a:latin typeface="Calibri"/>
                        </a:rPr>
                        <a:t>Los Angeles</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2,887,679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000000"/>
                          </a:solidFill>
                          <a:effectLst/>
                          <a:latin typeface="Calibri"/>
                          <a:ea typeface="+mn-ea"/>
                          <a:cs typeface="+mn-cs"/>
                        </a:rPr>
                        <a:t>2,598,650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a:solidFill>
                            <a:srgbClr val="FF0000"/>
                          </a:solidFill>
                          <a:effectLst/>
                          <a:latin typeface="Calibri"/>
                          <a:ea typeface="+mn-ea"/>
                          <a:cs typeface="+mn-cs"/>
                        </a:rPr>
                        <a:t>-289,029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kern="1200" dirty="0">
                          <a:solidFill>
                            <a:srgbClr val="FF0000"/>
                          </a:solidFill>
                          <a:effectLst/>
                          <a:latin typeface="Calibri"/>
                          <a:ea typeface="+mn-ea"/>
                          <a:cs typeface="+mn-cs"/>
                        </a:rPr>
                        <a:t>-10.0%</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966074"/>
                  </a:ext>
                </a:extLst>
              </a:tr>
            </a:tbl>
          </a:graphicData>
        </a:graphic>
      </p:graphicFrame>
      <p:sp>
        <p:nvSpPr>
          <p:cNvPr id="4" name="TextBox 3">
            <a:extLst>
              <a:ext uri="{FF2B5EF4-FFF2-40B4-BE49-F238E27FC236}">
                <a16:creationId xmlns:a16="http://schemas.microsoft.com/office/drawing/2014/main" id="{17D490E0-3E1C-687F-CDC0-FE7C80931411}"/>
              </a:ext>
            </a:extLst>
          </p:cNvPr>
          <p:cNvSpPr txBox="1"/>
          <p:nvPr/>
        </p:nvSpPr>
        <p:spPr>
          <a:xfrm>
            <a:off x="5186438" y="6358022"/>
            <a:ext cx="648081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U.S. </a:t>
            </a:r>
            <a:r>
              <a:rPr lang="en-US" sz="1200">
                <a:solidFill>
                  <a:srgbClr val="000000"/>
                </a:solidFill>
                <a:latin typeface="Franklin Gothic Book" panose="020B0503020102020204"/>
              </a:rPr>
              <a:t>Census Bureau, 2023 American Community Survey</a:t>
            </a:r>
            <a:endPar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5" name="Slide Number Placeholder 5">
            <a:extLst>
              <a:ext uri="{FF2B5EF4-FFF2-40B4-BE49-F238E27FC236}">
                <a16:creationId xmlns:a16="http://schemas.microsoft.com/office/drawing/2014/main" id="{DB80FADD-C53C-8173-BB8D-35D0F3B323E6}"/>
              </a:ext>
            </a:extLst>
          </p:cNvPr>
          <p:cNvSpPr>
            <a:spLocks noGrp="1"/>
          </p:cNvSpPr>
          <p:nvPr>
            <p:ph type="sldNum" sz="quarter" idx="12"/>
          </p:nvPr>
        </p:nvSpPr>
        <p:spPr>
          <a:xfrm>
            <a:off x="926851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
        <p:nvSpPr>
          <p:cNvPr id="6" name="Title 6">
            <a:extLst>
              <a:ext uri="{FF2B5EF4-FFF2-40B4-BE49-F238E27FC236}">
                <a16:creationId xmlns:a16="http://schemas.microsoft.com/office/drawing/2014/main" id="{C6B90909-0FEC-ED06-7275-E77C414B33C9}"/>
              </a:ext>
            </a:extLst>
          </p:cNvPr>
          <p:cNvSpPr>
            <a:spLocks noGrp="1"/>
          </p:cNvSpPr>
          <p:nvPr>
            <p:ph type="title"/>
          </p:nvPr>
        </p:nvSpPr>
        <p:spPr>
          <a:xfrm>
            <a:off x="360568" y="300666"/>
            <a:ext cx="11831432" cy="688423"/>
          </a:xfrm>
        </p:spPr>
        <p:txBody>
          <a:bodyPr>
            <a:normAutofit fontScale="90000"/>
          </a:bodyPr>
          <a:lstStyle/>
          <a:p>
            <a:r>
              <a:rPr lang="en-US"/>
              <a:t>Houston is the Youngest Major U.S. Metro</a:t>
            </a:r>
            <a:br>
              <a:rPr lang="en-US"/>
            </a:br>
            <a:r>
              <a:rPr lang="en-US" sz="2200"/>
              <a:t>Change, ’18 – ’23 Under 18 Population</a:t>
            </a:r>
            <a:endParaRPr lang="en-US"/>
          </a:p>
        </p:txBody>
      </p:sp>
    </p:spTree>
    <p:extLst>
      <p:ext uri="{BB962C8B-B14F-4D97-AF65-F5344CB8AC3E}">
        <p14:creationId xmlns:p14="http://schemas.microsoft.com/office/powerpoint/2010/main" val="121765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C6DF7-D684-2222-919F-8493F7EE5C4D}"/>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05909E2C-4F07-22D1-855C-340D8D89CB57}"/>
              </a:ext>
            </a:extLst>
          </p:cNvPr>
          <p:cNvSpPr txBox="1"/>
          <p:nvPr/>
        </p:nvSpPr>
        <p:spPr>
          <a:xfrm>
            <a:off x="361950" y="90585"/>
            <a:ext cx="111330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Houston is the Youngest Major U.S. Metro</a:t>
            </a:r>
          </a:p>
        </p:txBody>
      </p:sp>
      <p:sp>
        <p:nvSpPr>
          <p:cNvPr id="7" name="Title 1">
            <a:extLst>
              <a:ext uri="{FF2B5EF4-FFF2-40B4-BE49-F238E27FC236}">
                <a16:creationId xmlns:a16="http://schemas.microsoft.com/office/drawing/2014/main" id="{177E39BE-2A44-ABDB-5F27-D663FC3A43C2}"/>
              </a:ext>
            </a:extLst>
          </p:cNvPr>
          <p:cNvSpPr txBox="1">
            <a:spLocks/>
          </p:cNvSpPr>
          <p:nvPr/>
        </p:nvSpPr>
        <p:spPr>
          <a:xfrm>
            <a:off x="361950" y="437672"/>
            <a:ext cx="11830050" cy="7889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Population Pyramid, U.S. vs Metro Houston</a:t>
            </a:r>
          </a:p>
        </p:txBody>
      </p:sp>
      <p:sp>
        <p:nvSpPr>
          <p:cNvPr id="9" name="TextBox 8">
            <a:extLst>
              <a:ext uri="{FF2B5EF4-FFF2-40B4-BE49-F238E27FC236}">
                <a16:creationId xmlns:a16="http://schemas.microsoft.com/office/drawing/2014/main" id="{AB3659EE-C96E-4614-C08B-723CDB9D603C}"/>
              </a:ext>
            </a:extLst>
          </p:cNvPr>
          <p:cNvSpPr txBox="1"/>
          <p:nvPr/>
        </p:nvSpPr>
        <p:spPr>
          <a:xfrm>
            <a:off x="-19207" y="6444476"/>
            <a:ext cx="5915025"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1330" b="0" i="0" u="none" strike="noStrike" kern="1200" baseline="0">
                <a:solidFill>
                  <a:srgbClr val="003B5C">
                    <a:lumMod val="65000"/>
                    <a:lumOff val="35000"/>
                  </a:srgbClr>
                </a:solidFill>
                <a:latin typeface="+mn-lt"/>
                <a:ea typeface="+mn-ea"/>
                <a:cs typeface="+mn-cs"/>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Source: U.S. Census Bureau American Community Survey ‘23</a:t>
            </a:r>
          </a:p>
        </p:txBody>
      </p:sp>
      <p:graphicFrame>
        <p:nvGraphicFramePr>
          <p:cNvPr id="3" name="Chart 2">
            <a:extLst>
              <a:ext uri="{FF2B5EF4-FFF2-40B4-BE49-F238E27FC236}">
                <a16:creationId xmlns:a16="http://schemas.microsoft.com/office/drawing/2014/main" id="{08A02EFC-E55E-E84E-E1AE-B43F9B709DAE}"/>
              </a:ext>
            </a:extLst>
          </p:cNvPr>
          <p:cNvGraphicFramePr>
            <a:graphicFrameLocks/>
          </p:cNvGraphicFramePr>
          <p:nvPr/>
        </p:nvGraphicFramePr>
        <p:xfrm>
          <a:off x="1356189" y="1045423"/>
          <a:ext cx="7311362" cy="537349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86254DB-0DA0-AABB-8194-40FC35326D95}"/>
              </a:ext>
            </a:extLst>
          </p:cNvPr>
          <p:cNvSpPr txBox="1"/>
          <p:nvPr/>
        </p:nvSpPr>
        <p:spPr>
          <a:xfrm>
            <a:off x="8790852" y="1957685"/>
            <a:ext cx="2299476" cy="31393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U.S. Exceeds Houston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t>Houston Exceeds U.S.</a:t>
            </a:r>
            <a:br>
              <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rPr>
            </a:br>
            <a:endParaRPr kumimoji="0" lang="en-US" sz="1800" b="1"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
        <p:nvSpPr>
          <p:cNvPr id="4" name="Right Brace 3">
            <a:extLst>
              <a:ext uri="{FF2B5EF4-FFF2-40B4-BE49-F238E27FC236}">
                <a16:creationId xmlns:a16="http://schemas.microsoft.com/office/drawing/2014/main" id="{ED9FC2CD-0388-E6DA-9E57-F067B3B01357}"/>
              </a:ext>
            </a:extLst>
          </p:cNvPr>
          <p:cNvSpPr/>
          <p:nvPr/>
        </p:nvSpPr>
        <p:spPr>
          <a:xfrm>
            <a:off x="8511540" y="1333500"/>
            <a:ext cx="236219" cy="1892585"/>
          </a:xfrm>
          <a:prstGeom prst="rightBrac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3B5C"/>
                </a:solidFill>
              </a:ln>
              <a:solidFill>
                <a:srgbClr val="003B5C"/>
              </a:solidFill>
              <a:effectLst/>
              <a:uLnTx/>
              <a:uFillTx/>
              <a:latin typeface="Franklin Gothic Book" panose="020B0503020102020204"/>
              <a:ea typeface="+mn-ea"/>
              <a:cs typeface="+mn-cs"/>
            </a:endParaRPr>
          </a:p>
        </p:txBody>
      </p:sp>
      <p:sp>
        <p:nvSpPr>
          <p:cNvPr id="5" name="Right Brace 4">
            <a:extLst>
              <a:ext uri="{FF2B5EF4-FFF2-40B4-BE49-F238E27FC236}">
                <a16:creationId xmlns:a16="http://schemas.microsoft.com/office/drawing/2014/main" id="{CC10A6BD-CA28-2A11-1704-41A3BC7E9CEA}"/>
              </a:ext>
            </a:extLst>
          </p:cNvPr>
          <p:cNvSpPr/>
          <p:nvPr/>
        </p:nvSpPr>
        <p:spPr>
          <a:xfrm>
            <a:off x="8518618" y="3246633"/>
            <a:ext cx="236219" cy="2765139"/>
          </a:xfrm>
          <a:prstGeom prst="rightBrac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38100">
                <a:solidFill>
                  <a:srgbClr val="003B5C"/>
                </a:solidFill>
              </a:ln>
              <a:solidFill>
                <a:srgbClr val="003B5C"/>
              </a:solidFill>
              <a:effectLst/>
              <a:uLnTx/>
              <a:uFillTx/>
              <a:latin typeface="Franklin Gothic Book" panose="020B0503020102020204"/>
              <a:ea typeface="+mn-ea"/>
              <a:cs typeface="+mn-cs"/>
            </a:endParaRPr>
          </a:p>
        </p:txBody>
      </p:sp>
      <p:sp>
        <p:nvSpPr>
          <p:cNvPr id="6" name="Slide Number Placeholder 5">
            <a:extLst>
              <a:ext uri="{FF2B5EF4-FFF2-40B4-BE49-F238E27FC236}">
                <a16:creationId xmlns:a16="http://schemas.microsoft.com/office/drawing/2014/main" id="{1A577E44-D30E-4CE2-4688-D4B507BCC239}"/>
              </a:ext>
            </a:extLst>
          </p:cNvPr>
          <p:cNvSpPr>
            <a:spLocks noGrp="1"/>
          </p:cNvSpPr>
          <p:nvPr>
            <p:ph type="sldNum" sz="quarter" idx="12"/>
          </p:nvPr>
        </p:nvSpPr>
        <p:spPr>
          <a:xfrm>
            <a:off x="926851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190909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0FF22-5C81-63F4-A9B8-1C1C6659A022}"/>
            </a:ext>
          </a:extLst>
        </p:cNvPr>
        <p:cNvGrpSpPr/>
        <p:nvPr/>
      </p:nvGrpSpPr>
      <p:grpSpPr>
        <a:xfrm>
          <a:off x="0" y="0"/>
          <a:ext cx="0" cy="0"/>
          <a:chOff x="0" y="0"/>
          <a:chExt cx="0" cy="0"/>
        </a:xfrm>
      </p:grpSpPr>
      <p:graphicFrame>
        <p:nvGraphicFramePr>
          <p:cNvPr id="4" name="Content Placeholder 5">
            <a:extLst>
              <a:ext uri="{FF2B5EF4-FFF2-40B4-BE49-F238E27FC236}">
                <a16:creationId xmlns:a16="http://schemas.microsoft.com/office/drawing/2014/main" id="{BBDF7669-C6DD-9DC6-4447-EA1B96CDDA8B}"/>
              </a:ext>
            </a:extLst>
          </p:cNvPr>
          <p:cNvGraphicFramePr>
            <a:graphicFrameLocks noGrp="1"/>
          </p:cNvGraphicFramePr>
          <p:nvPr>
            <p:ph idx="1"/>
          </p:nvPr>
        </p:nvGraphicFramePr>
        <p:xfrm>
          <a:off x="4137891" y="1644320"/>
          <a:ext cx="7368309" cy="453264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E7D8F0E5-7C8B-075D-21B8-01054D9A2599}"/>
              </a:ext>
            </a:extLst>
          </p:cNvPr>
          <p:cNvSpPr>
            <a:spLocks noGrp="1"/>
          </p:cNvSpPr>
          <p:nvPr>
            <p:ph type="title"/>
          </p:nvPr>
        </p:nvSpPr>
        <p:spPr>
          <a:xfrm>
            <a:off x="360568" y="136525"/>
            <a:ext cx="11831432" cy="688423"/>
          </a:xfrm>
        </p:spPr>
        <p:txBody>
          <a:bodyPr>
            <a:normAutofit/>
          </a:bodyPr>
          <a:lstStyle/>
          <a:p>
            <a:r>
              <a:rPr lang="en-US" sz="3600" b="1">
                <a:latin typeface="Calibri" panose="020F0502020204030204" pitchFamily="34" charset="0"/>
                <a:ea typeface="Calibri" panose="020F0502020204030204" pitchFamily="34" charset="0"/>
                <a:cs typeface="Calibri" panose="020F0502020204030204" pitchFamily="34" charset="0"/>
              </a:rPr>
              <a:t>Houstonians Attitudes Towards Immigrants</a:t>
            </a:r>
          </a:p>
        </p:txBody>
      </p:sp>
      <p:pic>
        <p:nvPicPr>
          <p:cNvPr id="2" name="Picture 1">
            <a:extLst>
              <a:ext uri="{FF2B5EF4-FFF2-40B4-BE49-F238E27FC236}">
                <a16:creationId xmlns:a16="http://schemas.microsoft.com/office/drawing/2014/main" id="{350B58CD-84BF-F774-E82B-7C294906C7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3516" y="1644320"/>
            <a:ext cx="3325971" cy="4333664"/>
          </a:xfrm>
          <a:prstGeom prst="rect">
            <a:avLst/>
          </a:prstGeom>
        </p:spPr>
      </p:pic>
      <p:sp>
        <p:nvSpPr>
          <p:cNvPr id="3" name="Slide Number Placeholder 5">
            <a:extLst>
              <a:ext uri="{FF2B5EF4-FFF2-40B4-BE49-F238E27FC236}">
                <a16:creationId xmlns:a16="http://schemas.microsoft.com/office/drawing/2014/main" id="{C5FF1C0E-42AE-C389-E9A8-BDE389A092D7}"/>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12405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4C5C649-42CD-E2C4-3EBD-75110B6B738A}"/>
              </a:ext>
            </a:extLst>
          </p:cNvPr>
          <p:cNvSpPr>
            <a:spLocks noGrp="1"/>
          </p:cNvSpPr>
          <p:nvPr>
            <p:ph type="title"/>
          </p:nvPr>
        </p:nvSpPr>
        <p:spPr>
          <a:xfrm>
            <a:off x="360568" y="136525"/>
            <a:ext cx="11831432" cy="688423"/>
          </a:xfrm>
        </p:spPr>
        <p:txBody>
          <a:bodyPr>
            <a:normAutofit/>
          </a:bodyPr>
          <a:lstStyle/>
          <a:p>
            <a:r>
              <a:rPr lang="en-US" sz="3600" b="1">
                <a:latin typeface="Calibri" panose="020F0502020204030204" pitchFamily="34" charset="0"/>
                <a:ea typeface="Calibri" panose="020F0502020204030204" pitchFamily="34" charset="0"/>
                <a:cs typeface="Calibri" panose="020F0502020204030204" pitchFamily="34" charset="0"/>
              </a:rPr>
              <a:t>Houstonians Are Optimistic</a:t>
            </a:r>
          </a:p>
        </p:txBody>
      </p:sp>
      <p:graphicFrame>
        <p:nvGraphicFramePr>
          <p:cNvPr id="12" name="Content Placeholder 11">
            <a:extLst>
              <a:ext uri="{FF2B5EF4-FFF2-40B4-BE49-F238E27FC236}">
                <a16:creationId xmlns:a16="http://schemas.microsoft.com/office/drawing/2014/main" id="{8EBCF49A-E8A0-0616-D562-5DD7AB0CF669}"/>
              </a:ext>
            </a:extLst>
          </p:cNvPr>
          <p:cNvGraphicFramePr>
            <a:graphicFrameLocks noGrp="1"/>
          </p:cNvGraphicFramePr>
          <p:nvPr>
            <p:ph idx="1"/>
          </p:nvPr>
        </p:nvGraphicFramePr>
        <p:xfrm>
          <a:off x="4514849" y="1501775"/>
          <a:ext cx="7496175" cy="4606925"/>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a:extLst>
              <a:ext uri="{FF2B5EF4-FFF2-40B4-BE49-F238E27FC236}">
                <a16:creationId xmlns:a16="http://schemas.microsoft.com/office/drawing/2014/main" id="{1FD0550C-E5A6-9E76-01FE-7A8D9B3DE8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4241" y="1466336"/>
            <a:ext cx="3325971" cy="4333664"/>
          </a:xfrm>
          <a:prstGeom prst="rect">
            <a:avLst/>
          </a:prstGeom>
        </p:spPr>
      </p:pic>
      <p:sp>
        <p:nvSpPr>
          <p:cNvPr id="3" name="Slide Number Placeholder 5">
            <a:extLst>
              <a:ext uri="{FF2B5EF4-FFF2-40B4-BE49-F238E27FC236}">
                <a16:creationId xmlns:a16="http://schemas.microsoft.com/office/drawing/2014/main" id="{55260684-ADCC-7908-608A-DEF93648466B}"/>
              </a:ext>
            </a:extLst>
          </p:cNvPr>
          <p:cNvSpPr txBox="1">
            <a:spLocks/>
          </p:cNvSpPr>
          <p:nvPr/>
        </p:nvSpPr>
        <p:spPr>
          <a:xfrm>
            <a:off x="9268516"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34F7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E98DD146-0E92-6A02-1169-6379008D8076}"/>
              </a:ext>
            </a:extLst>
          </p:cNvPr>
          <p:cNvSpPr txBox="1"/>
          <p:nvPr/>
        </p:nvSpPr>
        <p:spPr>
          <a:xfrm>
            <a:off x="6059129" y="1060687"/>
            <a:ext cx="4407614" cy="461665"/>
          </a:xfrm>
          <a:prstGeom prst="rect">
            <a:avLst/>
          </a:prstGeom>
          <a:noFill/>
        </p:spPr>
        <p:txBody>
          <a:bodyPr wrap="square" rtlCol="0">
            <a:spAutoFit/>
          </a:bodyPr>
          <a:lstStyle/>
          <a:p>
            <a:pPr algn="ctr"/>
            <a:r>
              <a:rPr lang="en-US" sz="2400"/>
              <a:t>Attitudes Toward the Future</a:t>
            </a:r>
          </a:p>
        </p:txBody>
      </p:sp>
    </p:spTree>
    <p:extLst>
      <p:ext uri="{BB962C8B-B14F-4D97-AF65-F5344CB8AC3E}">
        <p14:creationId xmlns:p14="http://schemas.microsoft.com/office/powerpoint/2010/main" val="2843564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BF91C-2305-D64C-E7D8-A3F563CD88E0}"/>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9862CC-6A81-ABBD-C14F-086BCC53C8E2}"/>
              </a:ext>
            </a:extLst>
          </p:cNvPr>
          <p:cNvGraphicFramePr>
            <a:graphicFrameLocks noGrp="1"/>
          </p:cNvGraphicFramePr>
          <p:nvPr>
            <p:extLst>
              <p:ext uri="{D42A27DB-BD31-4B8C-83A1-F6EECF244321}">
                <p14:modId xmlns:p14="http://schemas.microsoft.com/office/powerpoint/2010/main" val="1800399106"/>
              </p:ext>
            </p:extLst>
          </p:nvPr>
        </p:nvGraphicFramePr>
        <p:xfrm>
          <a:off x="1916237" y="1173580"/>
          <a:ext cx="8359525" cy="5189220"/>
        </p:xfrm>
        <a:graphic>
          <a:graphicData uri="http://schemas.openxmlformats.org/drawingml/2006/table">
            <a:tbl>
              <a:tblPr>
                <a:tableStyleId>{8EC20E35-A176-4012-BC5E-935CFFF8708E}</a:tableStyleId>
              </a:tblPr>
              <a:tblGrid>
                <a:gridCol w="2844109">
                  <a:extLst>
                    <a:ext uri="{9D8B030D-6E8A-4147-A177-3AD203B41FA5}">
                      <a16:colId xmlns:a16="http://schemas.microsoft.com/office/drawing/2014/main" val="3526493267"/>
                    </a:ext>
                  </a:extLst>
                </a:gridCol>
                <a:gridCol w="1645920">
                  <a:extLst>
                    <a:ext uri="{9D8B030D-6E8A-4147-A177-3AD203B41FA5}">
                      <a16:colId xmlns:a16="http://schemas.microsoft.com/office/drawing/2014/main" val="4028851013"/>
                    </a:ext>
                  </a:extLst>
                </a:gridCol>
                <a:gridCol w="2223576">
                  <a:extLst>
                    <a:ext uri="{9D8B030D-6E8A-4147-A177-3AD203B41FA5}">
                      <a16:colId xmlns:a16="http://schemas.microsoft.com/office/drawing/2014/main" val="1284923292"/>
                    </a:ext>
                  </a:extLst>
                </a:gridCol>
                <a:gridCol w="1645920">
                  <a:extLst>
                    <a:ext uri="{9D8B030D-6E8A-4147-A177-3AD203B41FA5}">
                      <a16:colId xmlns:a16="http://schemas.microsoft.com/office/drawing/2014/main" val="3603403012"/>
                    </a:ext>
                  </a:extLst>
                </a:gridCol>
              </a:tblGrid>
              <a:tr h="457200">
                <a:tc>
                  <a:txBody>
                    <a:bodyPr/>
                    <a:lstStyle/>
                    <a:p>
                      <a:pPr algn="l" fontAlgn="b"/>
                      <a:r>
                        <a:rPr lang="en-US" sz="2000" b="1" i="0" u="none" strike="noStrike">
                          <a:solidFill>
                            <a:schemeClr val="bg1"/>
                          </a:solidFill>
                          <a:effectLst/>
                          <a:latin typeface="Aptos Narrow" panose="020B0004020202020204" pitchFamily="34" charset="0"/>
                        </a:rPr>
                        <a:t>Metro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 Change</a:t>
                      </a:r>
                    </a:p>
                    <a:p>
                      <a:pPr algn="ctr" fontAlgn="b"/>
                      <a:r>
                        <a:rPr lang="en-US" sz="2000" b="1" i="0" u="none" strike="noStrike">
                          <a:solidFill>
                            <a:schemeClr val="bg1"/>
                          </a:solidFill>
                          <a:effectLst/>
                          <a:latin typeface="Aptos Narrow" panose="020B0004020202020204" pitchFamily="34" charset="0"/>
                        </a:rPr>
                        <a:t>‘14-‘24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 Change</a:t>
                      </a:r>
                    </a:p>
                    <a:p>
                      <a:pPr algn="ctr" fontAlgn="b"/>
                      <a:r>
                        <a:rPr lang="en-US" sz="2000" b="1" i="0" u="none" strike="noStrike">
                          <a:solidFill>
                            <a:schemeClr val="bg1"/>
                          </a:solidFill>
                          <a:effectLst/>
                          <a:latin typeface="Aptos Narrow" panose="020B0004020202020204" pitchFamily="34" charset="0"/>
                        </a:rPr>
                        <a:t>‘14-‘24</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20456270"/>
                  </a:ext>
                </a:extLst>
              </a:tr>
              <a:tr h="457200">
                <a:tc>
                  <a:txBody>
                    <a:bodyPr/>
                    <a:lstStyle/>
                    <a:p>
                      <a:pPr algn="l" fontAlgn="b"/>
                      <a:r>
                        <a:rPr lang="en-US" sz="2000" b="0" i="0" u="none" strike="noStrike">
                          <a:solidFill>
                            <a:srgbClr val="000000"/>
                          </a:solidFill>
                          <a:effectLst/>
                          <a:latin typeface="+mn-lt"/>
                        </a:rPr>
                        <a:t>Orlando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26.7</a:t>
                      </a: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000" b="0" i="0" u="none" strike="noStrike">
                          <a:solidFill>
                            <a:srgbClr val="000000"/>
                          </a:solidFill>
                          <a:effectLst/>
                          <a:latin typeface="+mn-lt"/>
                        </a:rPr>
                        <a:t>Riverside</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6.8 </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631434"/>
                  </a:ext>
                </a:extLst>
              </a:tr>
              <a:tr h="457200">
                <a:tc>
                  <a:txBody>
                    <a:bodyPr/>
                    <a:lstStyle/>
                    <a:p>
                      <a:pPr algn="l" fontAlgn="b"/>
                      <a:r>
                        <a:rPr lang="en-US" sz="2000" u="none" strike="noStrike">
                          <a:solidFill>
                            <a:srgbClr val="000000"/>
                          </a:solidFill>
                          <a:effectLst/>
                          <a:latin typeface="+mn-lt"/>
                        </a:rPr>
                        <a:t>Houston</a:t>
                      </a:r>
                      <a:endParaRPr lang="en-US" sz="2000" b="0" i="0" u="none" strike="noStrike">
                        <a:solidFill>
                          <a:srgbClr val="000000"/>
                        </a:solidFill>
                        <a:effectLst/>
                        <a:latin typeface="+mn-lt"/>
                      </a:endParaRP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2000" u="none" strike="noStrike">
                          <a:solidFill>
                            <a:srgbClr val="000000"/>
                          </a:solidFill>
                          <a:effectLst/>
                          <a:latin typeface="+mn-lt"/>
                        </a:rPr>
                        <a:t>20.1</a:t>
                      </a: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b"/>
                      <a:r>
                        <a:rPr lang="en-US" sz="2000" b="0" i="0" u="none" strike="noStrike">
                          <a:solidFill>
                            <a:srgbClr val="000000"/>
                          </a:solidFill>
                          <a:effectLst/>
                          <a:latin typeface="+mn-lt"/>
                        </a:rPr>
                        <a:t>Washington</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6.7</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8344794"/>
                  </a:ext>
                </a:extLst>
              </a:tr>
              <a:tr h="457200">
                <a:tc>
                  <a:txBody>
                    <a:bodyPr/>
                    <a:lstStyle/>
                    <a:p>
                      <a:pPr algn="l" fontAlgn="b"/>
                      <a:r>
                        <a:rPr lang="en-US" sz="2000" u="none" strike="noStrike">
                          <a:solidFill>
                            <a:srgbClr val="000000"/>
                          </a:solidFill>
                          <a:effectLst/>
                          <a:latin typeface="+mn-lt"/>
                        </a:rPr>
                        <a:t>Dallas</a:t>
                      </a:r>
                      <a:endParaRPr lang="en-US" sz="2000" b="0" i="0" u="none" strike="noStrike">
                        <a:solidFill>
                          <a:srgbClr val="000000"/>
                        </a:solidFill>
                        <a:effectLst/>
                        <a:latin typeface="+mn-lt"/>
                      </a:endParaRP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20.0</a:t>
                      </a: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2000" b="0" i="0" u="none" strike="noStrike">
                          <a:solidFill>
                            <a:srgbClr val="000000"/>
                          </a:solidFill>
                          <a:effectLst/>
                          <a:latin typeface="+mn-lt"/>
                        </a:rPr>
                        <a:t>Boston</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6.2 </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950368"/>
                  </a:ext>
                </a:extLst>
              </a:tr>
              <a:tr h="457200">
                <a:tc>
                  <a:txBody>
                    <a:bodyPr/>
                    <a:lstStyle/>
                    <a:p>
                      <a:pPr algn="l" fontAlgn="b"/>
                      <a:r>
                        <a:rPr lang="en-US" sz="2000" b="0" u="none" strike="noStrike">
                          <a:solidFill>
                            <a:srgbClr val="000000"/>
                          </a:solidFill>
                          <a:effectLst/>
                          <a:latin typeface="+mn-lt"/>
                        </a:rPr>
                        <a:t>Tampa</a:t>
                      </a:r>
                      <a:endParaRPr lang="en-US" sz="2000" b="0" i="0" u="none" strike="noStrike">
                        <a:solidFill>
                          <a:srgbClr val="000000"/>
                        </a:solidFill>
                        <a:effectLst/>
                        <a:latin typeface="+mn-lt"/>
                      </a:endParaRP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u="none" strike="noStrike">
                          <a:solidFill>
                            <a:srgbClr val="000000"/>
                          </a:solidFill>
                          <a:effectLst/>
                          <a:latin typeface="+mn-lt"/>
                        </a:rPr>
                        <a:t>17.5</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rgbClr val="000000"/>
                          </a:solidFill>
                          <a:effectLst/>
                          <a:latin typeface="+mn-lt"/>
                        </a:rPr>
                        <a:t>Philadelphia</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4.6</a:t>
                      </a: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021119"/>
                  </a:ext>
                </a:extLst>
              </a:tr>
              <a:tr h="457200">
                <a:tc>
                  <a:txBody>
                    <a:bodyPr/>
                    <a:lstStyle/>
                    <a:p>
                      <a:pPr algn="l" fontAlgn="b"/>
                      <a:r>
                        <a:rPr lang="en-US" sz="2000" b="0" i="0" u="none" strike="noStrike">
                          <a:solidFill>
                            <a:srgbClr val="000000"/>
                          </a:solidFill>
                          <a:effectLst/>
                          <a:latin typeface="+mn-lt"/>
                        </a:rPr>
                        <a:t>Phoenix</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u="none" strike="noStrike">
                          <a:solidFill>
                            <a:srgbClr val="000000"/>
                          </a:solidFill>
                          <a:effectLst/>
                          <a:latin typeface="+mn-lt"/>
                        </a:rPr>
                        <a:t>15.5</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rgbClr val="000000"/>
                          </a:solidFill>
                          <a:effectLst/>
                          <a:latin typeface="+mn-lt"/>
                        </a:rPr>
                        <a:t>Detroit</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2.4</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348839"/>
                  </a:ext>
                </a:extLst>
              </a:tr>
              <a:tr h="457200">
                <a:tc>
                  <a:txBody>
                    <a:bodyPr/>
                    <a:lstStyle/>
                    <a:p>
                      <a:pPr algn="l" fontAlgn="b"/>
                      <a:r>
                        <a:rPr lang="en-US" sz="2000" b="0" i="0" u="none" strike="noStrike">
                          <a:solidFill>
                            <a:srgbClr val="000000"/>
                          </a:solidFill>
                          <a:effectLst/>
                          <a:latin typeface="+mn-lt"/>
                        </a:rPr>
                        <a:t>Atlanta</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u="none" strike="noStrike">
                          <a:solidFill>
                            <a:srgbClr val="000000"/>
                          </a:solidFill>
                          <a:effectLst/>
                          <a:latin typeface="+mn-lt"/>
                        </a:rPr>
                        <a:t>14.2</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rgbClr val="000000"/>
                          </a:solidFill>
                          <a:effectLst/>
                          <a:latin typeface="+mn-lt"/>
                        </a:rPr>
                        <a:t>San Francisco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1.2</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804294"/>
                  </a:ext>
                </a:extLst>
              </a:tr>
              <a:tr h="457200">
                <a:tc>
                  <a:txBody>
                    <a:bodyPr/>
                    <a:lstStyle/>
                    <a:p>
                      <a:pPr algn="l" fontAlgn="b"/>
                      <a:r>
                        <a:rPr lang="en-US" sz="2000" b="0" i="0" u="none" strike="noStrike">
                          <a:solidFill>
                            <a:srgbClr val="000000"/>
                          </a:solidFill>
                          <a:effectLst/>
                          <a:latin typeface="+mn-lt"/>
                        </a:rPr>
                        <a:t>Seattle</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u="none" strike="noStrike">
                          <a:solidFill>
                            <a:srgbClr val="000000"/>
                          </a:solidFill>
                          <a:effectLst/>
                          <a:latin typeface="+mn-lt"/>
                        </a:rPr>
                        <a:t>12.9</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rgbClr val="000000"/>
                          </a:solidFill>
                          <a:effectLst/>
                          <a:latin typeface="+mn-lt"/>
                        </a:rPr>
                        <a:t>San Diego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000000"/>
                          </a:solidFill>
                          <a:effectLst/>
                          <a:latin typeface="+mn-lt"/>
                        </a:rPr>
                        <a:t>1.1</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902505"/>
                  </a:ext>
                </a:extLst>
              </a:tr>
              <a:tr h="457200">
                <a:tc>
                  <a:txBody>
                    <a:bodyPr/>
                    <a:lstStyle/>
                    <a:p>
                      <a:pPr algn="l" fontAlgn="b"/>
                      <a:r>
                        <a:rPr lang="en-US" sz="2000" b="0" i="0" u="none" strike="noStrike">
                          <a:solidFill>
                            <a:srgbClr val="000000"/>
                          </a:solidFill>
                          <a:effectLst/>
                          <a:latin typeface="+mn-lt"/>
                        </a:rPr>
                        <a:t>Denver</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u="none" strike="noStrike">
                          <a:solidFill>
                            <a:srgbClr val="000000"/>
                          </a:solidFill>
                          <a:effectLst/>
                          <a:latin typeface="+mn-lt"/>
                        </a:rPr>
                        <a:t>10.8</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solidFill>
                            <a:srgbClr val="FF0000"/>
                          </a:solidFill>
                          <a:effectLst/>
                          <a:latin typeface="+mn-lt"/>
                        </a:rPr>
                        <a:t>New York</a:t>
                      </a:r>
                      <a:endParaRPr lang="en-US" sz="2000" b="0" i="0" u="none" strike="noStrike">
                        <a:solidFill>
                          <a:srgbClr val="FF0000"/>
                        </a:solidFill>
                        <a:effectLst/>
                        <a:latin typeface="+mn-lt"/>
                      </a:endParaRP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FF0000"/>
                          </a:solidFill>
                          <a:effectLst/>
                          <a:latin typeface="+mn-lt"/>
                        </a:rPr>
                        <a:t>-0.8</a:t>
                      </a:r>
                      <a:endParaRPr lang="en-US" sz="2000" b="0" i="0" u="none" strike="noStrike">
                        <a:solidFill>
                          <a:srgbClr val="FF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684526"/>
                  </a:ext>
                </a:extLst>
              </a:tr>
              <a:tr h="457200">
                <a:tc>
                  <a:txBody>
                    <a:bodyPr/>
                    <a:lstStyle/>
                    <a:p>
                      <a:pPr algn="l" fontAlgn="b"/>
                      <a:r>
                        <a:rPr lang="en-US" sz="2000" u="none" strike="noStrike">
                          <a:solidFill>
                            <a:srgbClr val="000000"/>
                          </a:solidFill>
                          <a:effectLst/>
                          <a:latin typeface="+mn-lt"/>
                        </a:rPr>
                        <a:t>Miami</a:t>
                      </a:r>
                      <a:endParaRPr lang="en-US" sz="2000" b="0" i="0" u="none" strike="noStrike">
                        <a:solidFill>
                          <a:srgbClr val="000000"/>
                        </a:solidFill>
                        <a:effectLst/>
                        <a:latin typeface="+mn-lt"/>
                      </a:endParaRP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u="none" strike="noStrike">
                          <a:solidFill>
                            <a:srgbClr val="000000"/>
                          </a:solidFill>
                          <a:effectLst/>
                          <a:latin typeface="+mn-lt"/>
                        </a:rPr>
                        <a:t>8.9</a:t>
                      </a:r>
                      <a:endParaRPr lang="en-US" sz="2000" b="0" i="0" u="none" strike="noStrike">
                        <a:solidFill>
                          <a:srgbClr val="00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rgbClr val="FF0000"/>
                          </a:solidFill>
                          <a:effectLst/>
                          <a:latin typeface="+mn-lt"/>
                        </a:rPr>
                        <a:t>Chicago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u="none" strike="noStrike">
                          <a:solidFill>
                            <a:srgbClr val="FF0000"/>
                          </a:solidFill>
                          <a:effectLst/>
                          <a:latin typeface="+mn-lt"/>
                        </a:rPr>
                        <a:t>-1.5</a:t>
                      </a:r>
                      <a:endParaRPr lang="en-US" sz="2000" b="0" i="0" u="none" strike="noStrike">
                        <a:solidFill>
                          <a:srgbClr val="FF0000"/>
                        </a:solidFill>
                        <a:effectLst/>
                        <a:latin typeface="+mn-lt"/>
                      </a:endParaRP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87063"/>
                  </a:ext>
                </a:extLst>
              </a:tr>
              <a:tr h="457200">
                <a:tc>
                  <a:txBody>
                    <a:bodyPr/>
                    <a:lstStyle/>
                    <a:p>
                      <a:pPr algn="l" fontAlgn="b"/>
                      <a:r>
                        <a:rPr lang="en-US" sz="2000" b="0" i="0" u="none" strike="noStrike">
                          <a:solidFill>
                            <a:srgbClr val="000000"/>
                          </a:solidFill>
                          <a:effectLst/>
                          <a:latin typeface="+mn-lt"/>
                        </a:rPr>
                        <a:t>Minneapolis</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mn-lt"/>
                        </a:rPr>
                        <a:t>7.5</a:t>
                      </a: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0" i="0" u="none" strike="noStrike">
                          <a:solidFill>
                            <a:srgbClr val="FF0000"/>
                          </a:solidFill>
                          <a:effectLst/>
                          <a:latin typeface="+mn-lt"/>
                        </a:rPr>
                        <a:t>Los Angeles</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FF0000"/>
                          </a:solidFill>
                          <a:effectLst/>
                          <a:latin typeface="+mn-lt"/>
                        </a:rPr>
                        <a:t>-2.5</a:t>
                      </a:r>
                    </a:p>
                  </a:txBody>
                  <a:tcPr marL="7620" marR="36576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8422"/>
                  </a:ext>
                </a:extLst>
              </a:tr>
            </a:tbl>
          </a:graphicData>
        </a:graphic>
      </p:graphicFrame>
      <p:sp>
        <p:nvSpPr>
          <p:cNvPr id="5" name="Title 1">
            <a:extLst>
              <a:ext uri="{FF2B5EF4-FFF2-40B4-BE49-F238E27FC236}">
                <a16:creationId xmlns:a16="http://schemas.microsoft.com/office/drawing/2014/main" id="{DDB9B7BA-A786-4CE6-DAEF-F462E57A7A8A}"/>
              </a:ext>
            </a:extLst>
          </p:cNvPr>
          <p:cNvSpPr txBox="1">
            <a:spLocks/>
          </p:cNvSpPr>
          <p:nvPr/>
        </p:nvSpPr>
        <p:spPr>
          <a:xfrm>
            <a:off x="375863" y="262420"/>
            <a:ext cx="10515600"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Houston’s Rapidly Growing Population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Ten Year Change, 20 Most Populous Metros, ’14-’24</a:t>
            </a:r>
            <a:endParaRPr kumimoji="0" lang="en-US" sz="2000" b="0" i="0" u="none" strike="noStrike" kern="1200" cap="none" spc="0" normalizeH="0" baseline="3000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97F4072-9363-CB76-9330-ED9FC6F5FE10}"/>
              </a:ext>
            </a:extLst>
          </p:cNvPr>
          <p:cNvSpPr txBox="1"/>
          <p:nvPr/>
        </p:nvSpPr>
        <p:spPr>
          <a:xfrm>
            <a:off x="8672324" y="6362800"/>
            <a:ext cx="2825684" cy="304699"/>
          </a:xfrm>
          <a:prstGeom prst="rect">
            <a:avLst/>
          </a:prstGeom>
          <a:noFill/>
        </p:spPr>
        <p:txBody>
          <a:bodyPr wrap="square">
            <a:spAutoFit/>
          </a:bodyPr>
          <a:lstStyle/>
          <a:p>
            <a:pPr marL="0" marR="0" lvl="0" indent="0" algn="r" defTabSz="914400" rtl="0" eaLnBrk="1" fontAlgn="ctr"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Source: U.S. Census Bureau</a:t>
            </a:r>
            <a:endParaRPr kumimoji="0" lang="en-US" sz="1200" b="0" i="0" u="none" strike="noStrike" kern="1200" cap="none" spc="0" normalizeH="0" baseline="0" noProof="0">
              <a:ln>
                <a:noFill/>
              </a:ln>
              <a:solidFill>
                <a:srgbClr val="003B5C"/>
              </a:solidFill>
              <a:effectLst/>
              <a:uLnTx/>
              <a:uFillTx/>
              <a:latin typeface="Arial" panose="020B0604020202020204" pitchFamily="34" charset="0"/>
              <a:ea typeface="+mn-ea"/>
              <a:cs typeface="+mn-cs"/>
            </a:endParaRPr>
          </a:p>
        </p:txBody>
      </p:sp>
      <p:sp>
        <p:nvSpPr>
          <p:cNvPr id="7" name="Slide Number Placeholder 5">
            <a:extLst>
              <a:ext uri="{FF2B5EF4-FFF2-40B4-BE49-F238E27FC236}">
                <a16:creationId xmlns:a16="http://schemas.microsoft.com/office/drawing/2014/main" id="{79D48DF1-BD1C-6CFB-A5C6-69E9BE51A48F}"/>
              </a:ext>
            </a:extLst>
          </p:cNvPr>
          <p:cNvSpPr>
            <a:spLocks noGrp="1"/>
          </p:cNvSpPr>
          <p:nvPr>
            <p:ph type="sldNum" sz="quarter" idx="12"/>
          </p:nvPr>
        </p:nvSpPr>
        <p:spPr>
          <a:xfrm>
            <a:off x="926851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77179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B7EDF-1AB6-9FED-2D03-35817619576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2F888FA-829D-959C-AC5C-B08E537CCA27}"/>
              </a:ext>
            </a:extLst>
          </p:cNvPr>
          <p:cNvSpPr txBox="1"/>
          <p:nvPr/>
        </p:nvSpPr>
        <p:spPr>
          <a:xfrm>
            <a:off x="8826436" y="6362800"/>
            <a:ext cx="2825684" cy="304699"/>
          </a:xfrm>
          <a:prstGeom prst="rect">
            <a:avLst/>
          </a:prstGeom>
          <a:noFill/>
        </p:spPr>
        <p:txBody>
          <a:bodyPr wrap="square">
            <a:spAutoFit/>
          </a:bodyPr>
          <a:lstStyle/>
          <a:p>
            <a:pPr marL="0" marR="0" lvl="0" indent="0" algn="r" defTabSz="914400" rtl="0" eaLnBrk="1" fontAlgn="ctr"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Source: U.S. Census Bureau</a:t>
            </a:r>
            <a:endParaRPr kumimoji="0" lang="en-US" sz="1200" b="0" i="0" u="none" strike="noStrike" kern="1200" cap="none" spc="0" normalizeH="0" baseline="0" noProof="0">
              <a:ln>
                <a:noFill/>
              </a:ln>
              <a:solidFill>
                <a:srgbClr val="003B5C"/>
              </a:solidFill>
              <a:effectLst/>
              <a:uLnTx/>
              <a:uFillTx/>
              <a:latin typeface="Arial" panose="020B0604020202020204" pitchFamily="34" charset="0"/>
              <a:ea typeface="+mn-ea"/>
              <a:cs typeface="+mn-cs"/>
            </a:endParaRPr>
          </a:p>
        </p:txBody>
      </p:sp>
      <p:graphicFrame>
        <p:nvGraphicFramePr>
          <p:cNvPr id="2" name="Table 1">
            <a:extLst>
              <a:ext uri="{FF2B5EF4-FFF2-40B4-BE49-F238E27FC236}">
                <a16:creationId xmlns:a16="http://schemas.microsoft.com/office/drawing/2014/main" id="{A527E75A-413D-9013-4B75-F185D5EE31A2}"/>
              </a:ext>
            </a:extLst>
          </p:cNvPr>
          <p:cNvGraphicFramePr>
            <a:graphicFrameLocks noGrp="1"/>
          </p:cNvGraphicFramePr>
          <p:nvPr>
            <p:extLst>
              <p:ext uri="{D42A27DB-BD31-4B8C-83A1-F6EECF244321}">
                <p14:modId xmlns:p14="http://schemas.microsoft.com/office/powerpoint/2010/main" val="1714991004"/>
              </p:ext>
            </p:extLst>
          </p:nvPr>
        </p:nvGraphicFramePr>
        <p:xfrm>
          <a:off x="1606133" y="1173580"/>
          <a:ext cx="8979733" cy="5189220"/>
        </p:xfrm>
        <a:graphic>
          <a:graphicData uri="http://schemas.openxmlformats.org/drawingml/2006/table">
            <a:tbl>
              <a:tblPr>
                <a:tableStyleId>{8EC20E35-A176-4012-BC5E-935CFFF8708E}</a:tableStyleId>
              </a:tblPr>
              <a:tblGrid>
                <a:gridCol w="2844109">
                  <a:extLst>
                    <a:ext uri="{9D8B030D-6E8A-4147-A177-3AD203B41FA5}">
                      <a16:colId xmlns:a16="http://schemas.microsoft.com/office/drawing/2014/main" val="3526493267"/>
                    </a:ext>
                  </a:extLst>
                </a:gridCol>
                <a:gridCol w="1645920">
                  <a:extLst>
                    <a:ext uri="{9D8B030D-6E8A-4147-A177-3AD203B41FA5}">
                      <a16:colId xmlns:a16="http://schemas.microsoft.com/office/drawing/2014/main" val="4028851013"/>
                    </a:ext>
                  </a:extLst>
                </a:gridCol>
                <a:gridCol w="2843784">
                  <a:extLst>
                    <a:ext uri="{9D8B030D-6E8A-4147-A177-3AD203B41FA5}">
                      <a16:colId xmlns:a16="http://schemas.microsoft.com/office/drawing/2014/main" val="1284923292"/>
                    </a:ext>
                  </a:extLst>
                </a:gridCol>
                <a:gridCol w="1645920">
                  <a:extLst>
                    <a:ext uri="{9D8B030D-6E8A-4147-A177-3AD203B41FA5}">
                      <a16:colId xmlns:a16="http://schemas.microsoft.com/office/drawing/2014/main" val="3603403012"/>
                    </a:ext>
                  </a:extLst>
                </a:gridCol>
              </a:tblGrid>
              <a:tr h="457200">
                <a:tc>
                  <a:txBody>
                    <a:bodyPr/>
                    <a:lstStyle/>
                    <a:p>
                      <a:pPr algn="l" fontAlgn="b"/>
                      <a:r>
                        <a:rPr lang="en-US" sz="2000" b="1" i="0" u="none" strike="noStrike">
                          <a:solidFill>
                            <a:schemeClr val="bg1"/>
                          </a:solidFill>
                          <a:effectLst/>
                          <a:latin typeface="Aptos Narrow" panose="020B0004020202020204" pitchFamily="34" charset="0"/>
                        </a:rPr>
                        <a:t>Metro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Residents Added</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fontAlgn="b"/>
                      <a:r>
                        <a:rPr lang="en-US" sz="2000" b="1" i="0" u="none" strike="noStrike">
                          <a:solidFill>
                            <a:schemeClr val="bg1"/>
                          </a:solidFill>
                          <a:effectLst/>
                          <a:latin typeface="Aptos Narrow" panose="020B0004020202020204" pitchFamily="34" charset="0"/>
                        </a:rPr>
                        <a:t>Metro</a:t>
                      </a:r>
                    </a:p>
                  </a:txBody>
                  <a:tcPr marL="2743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fontAlgn="b"/>
                      <a:r>
                        <a:rPr lang="en-US" sz="2000" b="1" i="0" u="none" strike="noStrike">
                          <a:solidFill>
                            <a:schemeClr val="bg1"/>
                          </a:solidFill>
                          <a:effectLst/>
                          <a:latin typeface="Aptos Narrow" panose="020B0004020202020204" pitchFamily="34" charset="0"/>
                        </a:rPr>
                        <a:t>Residents Added</a:t>
                      </a:r>
                    </a:p>
                  </a:txBody>
                  <a:tcPr marL="7620" marR="7620"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20456270"/>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New York</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Franklin Gothic Book" panose="020B0503020102020204" pitchFamily="34" charset="0"/>
                        </a:rPr>
                        <a:t>213,403</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Boston</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58,251</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4631434"/>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Houston</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r" fontAlgn="b"/>
                      <a:r>
                        <a:rPr lang="en-US" sz="2000" b="0" i="0" u="none" strike="noStrike">
                          <a:solidFill>
                            <a:srgbClr val="000000"/>
                          </a:solidFill>
                          <a:effectLst/>
                          <a:latin typeface="Franklin Gothic Book" panose="020B0503020102020204" pitchFamily="34" charset="0"/>
                        </a:rPr>
                        <a:t>198,171</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l" fontAlgn="ctr"/>
                      <a:r>
                        <a:rPr lang="en-US" sz="2000" b="0" i="0" u="none" strike="noStrike">
                          <a:solidFill>
                            <a:srgbClr val="000000"/>
                          </a:solidFill>
                          <a:effectLst/>
                          <a:latin typeface="+mn-lt"/>
                        </a:rPr>
                        <a:t>Tampa</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50,482</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8344794"/>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Dallas</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Franklin Gothic Book" panose="020B0503020102020204" pitchFamily="34" charset="0"/>
                        </a:rPr>
                        <a:t>177,922</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Philadelphia</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49,520</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950368"/>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Miami</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Franklin Gothic Book" panose="020B0503020102020204" pitchFamily="34" charset="0"/>
                        </a:rPr>
                        <a:t>123,471</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rgbClr val="000000"/>
                          </a:solidFill>
                          <a:effectLst/>
                          <a:latin typeface="+mn-lt"/>
                        </a:rPr>
                        <a:t>Los Angeles</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41,214</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021119"/>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Washington</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Franklin Gothic Book" panose="020B0503020102020204" pitchFamily="34" charset="0"/>
                        </a:rPr>
                        <a:t>90,608</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rgbClr val="000000"/>
                          </a:solidFill>
                          <a:effectLst/>
                          <a:latin typeface="+mn-lt"/>
                        </a:rPr>
                        <a:t>Riverside</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39,860</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348839"/>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Phoenix</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Franklin Gothic Book" panose="020B0503020102020204" pitchFamily="34" charset="0"/>
                        </a:rPr>
                        <a:t>84,938</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mn-lt"/>
                        </a:rPr>
                        <a:t>San Francisco</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39,041</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804294"/>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Orlando</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Franklin Gothic Book" panose="020B0503020102020204" pitchFamily="34" charset="0"/>
                        </a:rPr>
                        <a:t>75,969</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rgbClr val="000000"/>
                          </a:solidFill>
                          <a:effectLst/>
                          <a:latin typeface="+mn-lt"/>
                        </a:rPr>
                        <a:t>Minneapolis</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35,476</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902505"/>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Atlanta</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Franklin Gothic Book" panose="020B0503020102020204" pitchFamily="34" charset="0"/>
                        </a:rPr>
                        <a:t>75,134</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rgbClr val="000000"/>
                          </a:solidFill>
                          <a:effectLst/>
                          <a:latin typeface="+mn-lt"/>
                        </a:rPr>
                        <a:t>Denver</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31,748</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5684526"/>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Chicago</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Franklin Gothic Book" panose="020B0503020102020204" pitchFamily="34" charset="0"/>
                        </a:rPr>
                        <a:t>70,762</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rgbClr val="000000"/>
                          </a:solidFill>
                          <a:effectLst/>
                          <a:latin typeface="+mn-lt"/>
                        </a:rPr>
                        <a:t>Detroit</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30,988</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387063"/>
                  </a:ext>
                </a:extLst>
              </a:tr>
              <a:tr h="457200">
                <a:tc>
                  <a:txBody>
                    <a:bodyPr/>
                    <a:lstStyle/>
                    <a:p>
                      <a:pPr algn="l" fontAlgn="ctr"/>
                      <a:r>
                        <a:rPr lang="en-US" sz="2000" b="0" i="0" u="none" strike="noStrike">
                          <a:solidFill>
                            <a:srgbClr val="000000"/>
                          </a:solidFill>
                          <a:effectLst/>
                          <a:latin typeface="Franklin Gothic Book" panose="020B0503020102020204" pitchFamily="34" charset="0"/>
                        </a:rPr>
                        <a:t>Seattle</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2000" b="0" i="0" u="none" strike="noStrike">
                          <a:solidFill>
                            <a:srgbClr val="000000"/>
                          </a:solidFill>
                          <a:effectLst/>
                          <a:latin typeface="Franklin Gothic Book" panose="020B0503020102020204" pitchFamily="34" charset="0"/>
                        </a:rPr>
                        <a:t>66,666</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2000" b="0" i="0" u="none" strike="noStrike">
                          <a:solidFill>
                            <a:srgbClr val="000000"/>
                          </a:solidFill>
                          <a:effectLst/>
                          <a:latin typeface="+mn-lt"/>
                        </a:rPr>
                        <a:t>San Diego</a:t>
                      </a:r>
                    </a:p>
                  </a:txBody>
                  <a:tcPr marL="274320"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2000" b="0" i="0" u="none" strike="noStrike">
                          <a:solidFill>
                            <a:srgbClr val="000000"/>
                          </a:solidFill>
                          <a:effectLst/>
                          <a:latin typeface="+mn-lt"/>
                        </a:rPr>
                        <a:t>12,909</a:t>
                      </a:r>
                    </a:p>
                  </a:txBody>
                  <a:tcPr marL="9525" marR="36576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8422"/>
                  </a:ext>
                </a:extLst>
              </a:tr>
            </a:tbl>
          </a:graphicData>
        </a:graphic>
      </p:graphicFrame>
      <p:sp>
        <p:nvSpPr>
          <p:cNvPr id="4" name="Title 1">
            <a:extLst>
              <a:ext uri="{FF2B5EF4-FFF2-40B4-BE49-F238E27FC236}">
                <a16:creationId xmlns:a16="http://schemas.microsoft.com/office/drawing/2014/main" id="{BEB06EE5-8C64-060B-EA7D-F3AC0D08B222}"/>
              </a:ext>
            </a:extLst>
          </p:cNvPr>
          <p:cNvSpPr txBox="1">
            <a:spLocks/>
          </p:cNvSpPr>
          <p:nvPr/>
        </p:nvSpPr>
        <p:spPr>
          <a:xfrm>
            <a:off x="375863" y="373480"/>
            <a:ext cx="10515600" cy="800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Houston’s Rapidly Growing Population</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i="0" u="none" strike="noStrike" kern="1200" cap="none" spc="0" normalizeH="0" baseline="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rPr>
              <a:t>2024 Residents Added, 20 Most Populous U.S. Metros</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30000" noProof="0">
              <a:ln>
                <a:noFill/>
              </a:ln>
              <a:solidFill>
                <a:srgbClr val="003B5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5">
            <a:extLst>
              <a:ext uri="{FF2B5EF4-FFF2-40B4-BE49-F238E27FC236}">
                <a16:creationId xmlns:a16="http://schemas.microsoft.com/office/drawing/2014/main" id="{7BCF6FD8-9B3E-0736-98C2-0EBFECDFB4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03A8AE-1E6B-EA41-8F89-90F5A34912DF}" type="slidenum">
              <a:rPr kumimoji="0" lang="en-US" sz="1200" b="0" i="0" u="none" strike="noStrike" kern="1200" cap="none" spc="0" normalizeH="0" baseline="0" noProof="0" smtClean="0">
                <a:ln>
                  <a:noFill/>
                </a:ln>
                <a:solidFill>
                  <a:srgbClr val="034F7C"/>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34F7C"/>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016611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SHAPENAME" val="5. Sourc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5. Sourc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heme/theme1.xml><?xml version="1.0" encoding="utf-8"?>
<a:theme xmlns:a="http://schemas.openxmlformats.org/drawingml/2006/main" name="GHP Section Dividers">
  <a:themeElements>
    <a:clrScheme name="GHP 2020">
      <a:dk1>
        <a:srgbClr val="003B5C"/>
      </a:dk1>
      <a:lt1>
        <a:srgbClr val="FFFFFF"/>
      </a:lt1>
      <a:dk2>
        <a:srgbClr val="44546A"/>
      </a:dk2>
      <a:lt2>
        <a:srgbClr val="BFCED6"/>
      </a:lt2>
      <a:accent1>
        <a:srgbClr val="2CCCD3"/>
      </a:accent1>
      <a:accent2>
        <a:srgbClr val="606EB2"/>
      </a:accent2>
      <a:accent3>
        <a:srgbClr val="E24585"/>
      </a:accent3>
      <a:accent4>
        <a:srgbClr val="71CC98"/>
      </a:accent4>
      <a:accent5>
        <a:srgbClr val="FA4616"/>
      </a:accent5>
      <a:accent6>
        <a:srgbClr val="71C5E8"/>
      </a:accent6>
      <a:hlink>
        <a:srgbClr val="00A3E0"/>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A14E7406-0E9F-A947-B863-337E8158F4DD}" vid="{DBD45FA6-FD62-D947-A68E-AF3EAD642B24}"/>
    </a:ext>
  </a:extLst>
</a:theme>
</file>

<file path=ppt/theme/theme2.xml><?xml version="1.0" encoding="utf-8"?>
<a:theme xmlns:a="http://schemas.openxmlformats.org/drawingml/2006/main" name="Text Only Slides">
  <a:themeElements>
    <a:clrScheme name="GHP 2020">
      <a:dk1>
        <a:srgbClr val="003B5C"/>
      </a:dk1>
      <a:lt1>
        <a:srgbClr val="FFFFFF"/>
      </a:lt1>
      <a:dk2>
        <a:srgbClr val="44546A"/>
      </a:dk2>
      <a:lt2>
        <a:srgbClr val="BFCED6"/>
      </a:lt2>
      <a:accent1>
        <a:srgbClr val="2CCCD3"/>
      </a:accent1>
      <a:accent2>
        <a:srgbClr val="606EB2"/>
      </a:accent2>
      <a:accent3>
        <a:srgbClr val="E24585"/>
      </a:accent3>
      <a:accent4>
        <a:srgbClr val="71CC98"/>
      </a:accent4>
      <a:accent5>
        <a:srgbClr val="FA4616"/>
      </a:accent5>
      <a:accent6>
        <a:srgbClr val="71C5E8"/>
      </a:accent6>
      <a:hlink>
        <a:srgbClr val="00A3E0"/>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A14E7406-0E9F-A947-B863-337E8158F4DD}" vid="{DBD45FA6-FD62-D947-A68E-AF3EAD642B24}"/>
    </a:ext>
  </a:extLst>
</a:theme>
</file>

<file path=ppt/theme/theme3.xml><?xml version="1.0" encoding="utf-8"?>
<a:theme xmlns:a="http://schemas.openxmlformats.org/drawingml/2006/main" name="5_GHP master slides">
  <a:themeElements>
    <a:clrScheme name="GHP 2020">
      <a:dk1>
        <a:srgbClr val="003B5C"/>
      </a:dk1>
      <a:lt1>
        <a:srgbClr val="FFFFFF"/>
      </a:lt1>
      <a:dk2>
        <a:srgbClr val="44546A"/>
      </a:dk2>
      <a:lt2>
        <a:srgbClr val="BFCED6"/>
      </a:lt2>
      <a:accent1>
        <a:srgbClr val="2CCCD3"/>
      </a:accent1>
      <a:accent2>
        <a:srgbClr val="606EB2"/>
      </a:accent2>
      <a:accent3>
        <a:srgbClr val="E24585"/>
      </a:accent3>
      <a:accent4>
        <a:srgbClr val="71CC98"/>
      </a:accent4>
      <a:accent5>
        <a:srgbClr val="FA4616"/>
      </a:accent5>
      <a:accent6>
        <a:srgbClr val="71C5E8"/>
      </a:accent6>
      <a:hlink>
        <a:srgbClr val="00A3E0"/>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xt Only Slides">
  <a:themeElements>
    <a:clrScheme name="GHP 2020">
      <a:dk1>
        <a:srgbClr val="003B5C"/>
      </a:dk1>
      <a:lt1>
        <a:srgbClr val="FFFFFF"/>
      </a:lt1>
      <a:dk2>
        <a:srgbClr val="44546A"/>
      </a:dk2>
      <a:lt2>
        <a:srgbClr val="BFCED6"/>
      </a:lt2>
      <a:accent1>
        <a:srgbClr val="2CCCD3"/>
      </a:accent1>
      <a:accent2>
        <a:srgbClr val="606EB2"/>
      </a:accent2>
      <a:accent3>
        <a:srgbClr val="E24585"/>
      </a:accent3>
      <a:accent4>
        <a:srgbClr val="71CC98"/>
      </a:accent4>
      <a:accent5>
        <a:srgbClr val="FA4616"/>
      </a:accent5>
      <a:accent6>
        <a:srgbClr val="71C5E8"/>
      </a:accent6>
      <a:hlink>
        <a:srgbClr val="00A3E0"/>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A14E7406-0E9F-A947-B863-337E8158F4DD}" vid="{DBD45FA6-FD62-D947-A68E-AF3EAD642B24}"/>
    </a:ext>
  </a:extLst>
</a:theme>
</file>

<file path=ppt/theme/theme5.xml><?xml version="1.0" encoding="utf-8"?>
<a:theme xmlns:a="http://schemas.openxmlformats.org/drawingml/2006/main" name="2_Text and Image slides">
  <a:themeElements>
    <a:clrScheme name="GHP 2020">
      <a:dk1>
        <a:srgbClr val="003B5C"/>
      </a:dk1>
      <a:lt1>
        <a:srgbClr val="FFFFFF"/>
      </a:lt1>
      <a:dk2>
        <a:srgbClr val="44546A"/>
      </a:dk2>
      <a:lt2>
        <a:srgbClr val="BFCED6"/>
      </a:lt2>
      <a:accent1>
        <a:srgbClr val="2CCCD3"/>
      </a:accent1>
      <a:accent2>
        <a:srgbClr val="606EB2"/>
      </a:accent2>
      <a:accent3>
        <a:srgbClr val="E24585"/>
      </a:accent3>
      <a:accent4>
        <a:srgbClr val="71CC98"/>
      </a:accent4>
      <a:accent5>
        <a:srgbClr val="FA4616"/>
      </a:accent5>
      <a:accent6>
        <a:srgbClr val="71C5E8"/>
      </a:accent6>
      <a:hlink>
        <a:srgbClr val="00A3E0"/>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A14E7406-0E9F-A947-B863-337E8158F4DD}" vid="{DBD45FA6-FD62-D947-A68E-AF3EAD642B24}"/>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ext Only Slides">
  <a:themeElements>
    <a:clrScheme name="GHP 2020">
      <a:dk1>
        <a:srgbClr val="003B5C"/>
      </a:dk1>
      <a:lt1>
        <a:srgbClr val="FFFFFF"/>
      </a:lt1>
      <a:dk2>
        <a:srgbClr val="44546A"/>
      </a:dk2>
      <a:lt2>
        <a:srgbClr val="BFCED6"/>
      </a:lt2>
      <a:accent1>
        <a:srgbClr val="2CCCD3"/>
      </a:accent1>
      <a:accent2>
        <a:srgbClr val="606EB2"/>
      </a:accent2>
      <a:accent3>
        <a:srgbClr val="E24585"/>
      </a:accent3>
      <a:accent4>
        <a:srgbClr val="71CC98"/>
      </a:accent4>
      <a:accent5>
        <a:srgbClr val="FA4616"/>
      </a:accent5>
      <a:accent6>
        <a:srgbClr val="71C5E8"/>
      </a:accent6>
      <a:hlink>
        <a:srgbClr val="00A3E0"/>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owerpoint template" id="{A14E7406-0E9F-A947-B863-337E8158F4DD}" vid="{DBD45FA6-FD62-D947-A68E-AF3EAD642B2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artnership color palette">
    <a:dk1>
      <a:srgbClr val="313231"/>
    </a:dk1>
    <a:lt1>
      <a:sysClr val="window" lastClr="FFFFFF"/>
    </a:lt1>
    <a:dk2>
      <a:srgbClr val="004987"/>
    </a:dk2>
    <a:lt2>
      <a:srgbClr val="C0CDD5"/>
    </a:lt2>
    <a:accent1>
      <a:srgbClr val="003A5C"/>
    </a:accent1>
    <a:accent2>
      <a:srgbClr val="6EC4E8"/>
    </a:accent2>
    <a:accent3>
      <a:srgbClr val="0074C8"/>
    </a:accent3>
    <a:accent4>
      <a:srgbClr val="4F738A"/>
    </a:accent4>
    <a:accent5>
      <a:srgbClr val="A7BAC8"/>
    </a:accent5>
    <a:accent6>
      <a:srgbClr val="A2D6B3"/>
    </a:accent6>
    <a:hlink>
      <a:srgbClr val="616DB2"/>
    </a:hlink>
    <a:folHlink>
      <a:srgbClr val="E3272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GHP master slides</Template>
  <TotalTime>2</TotalTime>
  <Words>1382</Words>
  <Application>Microsoft Office PowerPoint</Application>
  <PresentationFormat>Widescreen</PresentationFormat>
  <Paragraphs>588</Paragraphs>
  <Slides>26</Slides>
  <Notes>12</Notes>
  <HiddenSlides>0</HiddenSlides>
  <MMClips>0</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1</vt:i4>
      </vt:variant>
      <vt:variant>
        <vt:lpstr>Slide Titles</vt:lpstr>
      </vt:variant>
      <vt:variant>
        <vt:i4>26</vt:i4>
      </vt:variant>
    </vt:vector>
  </HeadingPairs>
  <TitlesOfParts>
    <vt:vector size="44" baseType="lpstr">
      <vt:lpstr>Aptos</vt:lpstr>
      <vt:lpstr>Aptos Narrow</vt:lpstr>
      <vt:lpstr>Arial</vt:lpstr>
      <vt:lpstr>Avenir Next Demi Bold</vt:lpstr>
      <vt:lpstr>Avenir Next LT Pro</vt:lpstr>
      <vt:lpstr>Barlow</vt:lpstr>
      <vt:lpstr>Calibri</vt:lpstr>
      <vt:lpstr>Calibri Light</vt:lpstr>
      <vt:lpstr>Franklin Gothic Book</vt:lpstr>
      <vt:lpstr>Franklin Gothic Medium</vt:lpstr>
      <vt:lpstr>GHP Section Dividers</vt:lpstr>
      <vt:lpstr>Text Only Slides</vt:lpstr>
      <vt:lpstr>5_GHP master slides</vt:lpstr>
      <vt:lpstr>4_Text Only Slides</vt:lpstr>
      <vt:lpstr>2_Text and Image slides</vt:lpstr>
      <vt:lpstr>1_Office Theme</vt:lpstr>
      <vt:lpstr>2_Text Only Slides</vt:lpstr>
      <vt:lpstr>think-cell Slide</vt:lpstr>
      <vt:lpstr>Advancing Opportunity </vt:lpstr>
      <vt:lpstr>Houston is Winning</vt:lpstr>
      <vt:lpstr>Houston is the Youngest Major U.S. Metro % Population Under 18, 10 Most Populous Metros</vt:lpstr>
      <vt:lpstr>Houston is the Youngest Major U.S. Metro Change, ’18 – ’23 Under 18 Population</vt:lpstr>
      <vt:lpstr>PowerPoint Presentation</vt:lpstr>
      <vt:lpstr>Houstonians Attitudes Towards Immigrants</vt:lpstr>
      <vt:lpstr>Houstonians Are Optimistic</vt:lpstr>
      <vt:lpstr>PowerPoint Presentation</vt:lpstr>
      <vt:lpstr>PowerPoint Presentation</vt:lpstr>
      <vt:lpstr>PowerPoint Presentation</vt:lpstr>
      <vt:lpstr>Named Storms and Metro Houston Employment  1980-2025</vt:lpstr>
      <vt:lpstr>Houston is a Global City</vt:lpstr>
      <vt:lpstr>U.S. &amp; Metro Houston Inflation Rates</vt:lpstr>
      <vt:lpstr>Houston’s Low Cost of Living</vt:lpstr>
      <vt:lpstr>Main Reason for Moving to Houston</vt:lpstr>
      <vt:lpstr>PowerPoint Presentation</vt:lpstr>
      <vt:lpstr>PowerPoint Presentation</vt:lpstr>
      <vt:lpstr>Advancing Opportunity  Recent Economic Development Wins</vt:lpstr>
      <vt:lpstr>PowerPoint Presentation</vt:lpstr>
      <vt:lpstr>Houston’s Sector Diversification Metro Houston Job Growth by Sector (Dec ‘04 – Dec ‘24) </vt:lpstr>
      <vt:lpstr>Houston’s Sector Diversification Oil &amp; Gas Extraction  Share of Metro Houston GDP</vt:lpstr>
      <vt:lpstr>2025 YTD Project Pipeline GHP Economic Development – 121 Projects</vt:lpstr>
      <vt:lpstr>PowerPoint Presentation</vt:lpstr>
      <vt:lpstr>Industries of Focus</vt:lpstr>
      <vt:lpstr>Special Initiatives</vt:lpstr>
      <vt:lpstr>Scan 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Marlene Robinson</dc:creator>
  <cp:lastModifiedBy>Richard, Russell</cp:lastModifiedBy>
  <cp:revision>4</cp:revision>
  <cp:lastPrinted>2025-07-09T16:24:24Z</cp:lastPrinted>
  <dcterms:created xsi:type="dcterms:W3CDTF">2024-02-13T19:24:33Z</dcterms:created>
  <dcterms:modified xsi:type="dcterms:W3CDTF">2025-09-15T20:02:52Z</dcterms:modified>
</cp:coreProperties>
</file>